
<file path=[Content_Types].xml><?xml version="1.0" encoding="utf-8"?>
<Types xmlns="http://schemas.openxmlformats.org/package/2006/content-types">
  <Default Extension="jpeg" ContentType="image/jpeg"/>
  <Default Extension="png" ContentType="image/png"/>
  <Default Extension="wmf" ContentType="image/x-wmf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97" r:id="rId3"/>
    <p:sldId id="298" r:id="rId4"/>
    <p:sldId id="359" r:id="rId5"/>
    <p:sldId id="300" r:id="rId6"/>
    <p:sldId id="271" r:id="rId7"/>
    <p:sldId id="282" r:id="rId8"/>
    <p:sldId id="367" r:id="rId9"/>
    <p:sldId id="368" r:id="rId10"/>
    <p:sldId id="369" r:id="rId11"/>
    <p:sldId id="370" r:id="rId12"/>
    <p:sldId id="371" r:id="rId13"/>
    <p:sldId id="372" r:id="rId14"/>
    <p:sldId id="373" r:id="rId15"/>
    <p:sldId id="374" r:id="rId16"/>
    <p:sldId id="377" r:id="rId17"/>
    <p:sldId id="378" r:id="rId18"/>
    <p:sldId id="310" r:id="rId19"/>
    <p:sldId id="311" r:id="rId20"/>
    <p:sldId id="388" r:id="rId21"/>
    <p:sldId id="366" r:id="rId22"/>
    <p:sldId id="383" r:id="rId23"/>
    <p:sldId id="384" r:id="rId24"/>
    <p:sldId id="385" r:id="rId25"/>
    <p:sldId id="386" r:id="rId26"/>
    <p:sldId id="380" r:id="rId27"/>
    <p:sldId id="381" r:id="rId28"/>
    <p:sldId id="382" r:id="rId29"/>
    <p:sldId id="349" r:id="rId30"/>
    <p:sldId id="350" r:id="rId31"/>
    <p:sldId id="351" r:id="rId32"/>
    <p:sldId id="352" r:id="rId33"/>
    <p:sldId id="293" r:id="rId34"/>
    <p:sldId id="301" r:id="rId35"/>
    <p:sldId id="308" r:id="rId36"/>
    <p:sldId id="316" r:id="rId37"/>
    <p:sldId id="317" r:id="rId38"/>
    <p:sldId id="364" r:id="rId39"/>
    <p:sldId id="325" r:id="rId40"/>
  </p:sldIdLst>
  <p:sldSz cx="9144000" cy="6858000" type="screen4x3"/>
  <p:notesSz cx="6858000" cy="9144000"/>
  <p:defaultTextStyle>
    <a:defPPr>
      <a:defRPr lang="ro-R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33CC"/>
    <a:srgbClr val="FF0000"/>
    <a:srgbClr val="0000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3" Type="http://schemas.openxmlformats.org/officeDocument/2006/relationships/tableStyles" Target="tableStyles.xml"/><Relationship Id="rId42" Type="http://schemas.openxmlformats.org/officeDocument/2006/relationships/viewProps" Target="viewProps.xml"/><Relationship Id="rId41" Type="http://schemas.openxmlformats.org/officeDocument/2006/relationships/presProps" Target="presProps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305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6426C-D72A-464C-AE75-B8C48BC77500}" type="slidenum">
              <a:rPr lang="ro-RO" smtClean="0"/>
            </a:fld>
            <a:endParaRPr lang="ro-RO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cu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F47F7-4F9F-40E3-AE43-2141B9198637}" type="slidenum">
              <a:rPr lang="ro-RO" smtClean="0"/>
            </a:fld>
            <a:endParaRPr lang="ro-RO"/>
          </a:p>
        </p:txBody>
      </p:sp>
    </p:spTree>
  </p:cSld>
  <p:clrMapOvr>
    <a:masterClrMapping/>
  </p:clrMapOvr>
  <p:transition spd="slow">
    <p:cu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7CA88-6021-4AC8-BA6D-2FF9281C683A}" type="slidenum">
              <a:rPr lang="ro-RO" smtClean="0"/>
            </a:fld>
            <a:endParaRPr lang="ro-RO"/>
          </a:p>
        </p:txBody>
      </p:sp>
    </p:spTree>
  </p:cSld>
  <p:clrMapOvr>
    <a:masterClrMapping/>
  </p:clrMapOvr>
  <p:transition spd="slow"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8B4B6-DE2B-457C-A974-84A2E0D2CECD}" type="slidenum">
              <a:rPr lang="ro-RO" smtClean="0"/>
            </a:fld>
            <a:endParaRPr lang="ro-RO"/>
          </a:p>
        </p:txBody>
      </p:sp>
    </p:spTree>
  </p:cSld>
  <p:clrMapOvr>
    <a:masterClrMapping/>
  </p:clrMapOvr>
  <p:transition spd="slow">
    <p:cu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415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  <a:endParaRPr kumimoji="0"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35AFA-4A5A-41CC-B9CE-E350F427C405}" type="slidenum">
              <a:rPr lang="ro-RO" smtClean="0"/>
            </a:fld>
            <a:endParaRPr lang="ro-RO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cu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F1FF3-9212-44B0-84C4-A27834043BC0}" type="slidenum">
              <a:rPr lang="ro-RO" smtClean="0"/>
            </a:fld>
            <a:endParaRPr lang="ro-RO"/>
          </a:p>
        </p:txBody>
      </p:sp>
    </p:spTree>
  </p:cSld>
  <p:clrMapOvr>
    <a:masterClrMapping/>
  </p:clrMapOvr>
  <p:transition spd="slow">
    <p:cu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135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  <a:endParaRPr kumimoji="0" lang="en-US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135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  <a:endParaRPr kumimoji="0" lang="en-US" smtClean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065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065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7483D-DB1D-4DDA-8E47-A199B25E5B15}" type="slidenum">
              <a:rPr lang="ro-RO" smtClean="0"/>
            </a:fld>
            <a:endParaRPr lang="ro-RO"/>
          </a:p>
        </p:txBody>
      </p:sp>
    </p:spTree>
  </p:cSld>
  <p:clrMapOvr>
    <a:masterClrMapping/>
  </p:clrMapOvr>
  <p:transition spd="slow">
    <p:cu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25DCE-C21A-4907-9B71-190ED66E11B7}" type="slidenum">
              <a:rPr lang="ro-RO" smtClean="0"/>
            </a:fld>
            <a:endParaRPr lang="ro-RO"/>
          </a:p>
        </p:txBody>
      </p:sp>
    </p:spTree>
  </p:cSld>
  <p:clrMapOvr>
    <a:masterClrMapping/>
  </p:clrMapOvr>
  <p:transition spd="slow">
    <p:cu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C9ECD-3150-42B6-81C6-5AC36DC75836}" type="slidenum">
              <a:rPr lang="ro-RO" smtClean="0"/>
            </a:fld>
            <a:endParaRPr lang="ro-RO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cu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  <a:endParaRPr kumimoji="0"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54F10-5885-43A0-AF8E-F6E63BD2B54C}" type="slidenum">
              <a:rPr lang="ro-RO" smtClean="0"/>
            </a:fld>
            <a:endParaRPr lang="ro-RO"/>
          </a:p>
        </p:txBody>
      </p:sp>
    </p:spTree>
  </p:cSld>
  <p:clrMapOvr>
    <a:masterClrMapping/>
  </p:clrMapOvr>
  <p:transition spd="slow">
    <p:cu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DB426-A4C7-4F60-9DEC-368217C8C19A}" type="slidenum">
              <a:rPr lang="ro-RO" smtClean="0"/>
            </a:fld>
            <a:endParaRPr lang="ro-RO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210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  <a:endParaRPr kumimoji="0" lang="en-US" smtClean="0"/>
          </a:p>
        </p:txBody>
      </p:sp>
    </p:spTree>
  </p:cSld>
  <p:clrMapOvr>
    <a:masterClrMapping/>
  </p:clrMapOvr>
  <p:transition spd="slow">
    <p:cut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  <a:endParaRPr kumimoji="0" lang="en-US" smtClean="0"/>
          </a:p>
          <a:p>
            <a:pPr lvl="1" eaLnBrk="1" latinLnBrk="0" hangingPunct="1"/>
            <a:r>
              <a:rPr kumimoji="0" lang="en-US" smtClean="0"/>
              <a:t>Second level</a:t>
            </a:r>
            <a:endParaRPr kumimoji="0" lang="en-US" smtClean="0"/>
          </a:p>
          <a:p>
            <a:pPr lvl="2" eaLnBrk="1" latinLnBrk="0" hangingPunct="1"/>
            <a:r>
              <a:rPr kumimoji="0" lang="en-US" smtClean="0"/>
              <a:t>Third level</a:t>
            </a:r>
            <a:endParaRPr kumimoji="0" lang="en-US" smtClean="0"/>
          </a:p>
          <a:p>
            <a:pPr lvl="3" eaLnBrk="1" latinLnBrk="0" hangingPunct="1"/>
            <a:r>
              <a:rPr kumimoji="0" lang="en-US" smtClean="0"/>
              <a:t>Fourth level</a:t>
            </a:r>
            <a:endParaRPr kumimoji="0" lang="en-US" smtClean="0"/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</a:lstStyle>
          <a:p>
            <a:endParaRPr lang="ro-RO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</a:lstStyle>
          <a:p>
            <a:fld id="{A13B49A3-D496-4B20-BFDE-3F52E23C9864}" type="slidenum">
              <a:rPr lang="ro-RO" smtClean="0"/>
            </a:fld>
            <a:endParaRPr lang="ro-RO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ut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65760" indent="-283210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 panose="05020102010507070707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490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 panose="020B0604030504040204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7095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 panose="05020102010507070707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990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 panose="05020102010507070707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575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 panose="05020102010507070707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 panose="05020102010507070707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8945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 panose="05020102010507070707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 panose="05020102010507070707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425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 panose="05020102010507070707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http://www.aimee.ro/images/dezvpers/Picture1.jpg" TargetMode="External"/><Relationship Id="rId1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http://www.aimee.ro/images/dezvpers/Picture5.jpg" TargetMode="External"/><Relationship Id="rId1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9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0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2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3.jpeg"/></Relationships>
</file>

<file path=ppt/slides/_rels/slide3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png"/></Relationships>
</file>

<file path=ppt/slides/_rels/slide3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9.png"/><Relationship Id="rId2" Type="http://schemas.openxmlformats.org/officeDocument/2006/relationships/image" Target="../media/image28.wmf"/><Relationship Id="rId1" Type="http://schemas.openxmlformats.org/officeDocument/2006/relationships/image" Target="../media/image2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0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2.jpeg"/><Relationship Id="rId1" Type="http://schemas.openxmlformats.org/officeDocument/2006/relationships/image" Target="../media/image31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3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4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4448175" y="3244850"/>
            <a:ext cx="247650" cy="3667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/>
              <a:t> </a:t>
            </a:r>
            <a:endParaRPr lang="ro-RO"/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5580063" y="5229225"/>
            <a:ext cx="935037" cy="3667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lang="en-US" b="1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endParaRPr lang="ro-RO" b="1" i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971550" y="981075"/>
            <a:ext cx="7056438" cy="107721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/>
            <a:r>
              <a:rPr lang="ro-RO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COMUNICAREA EFICIENTĂ ÎN </a:t>
            </a:r>
            <a:r>
              <a:rPr lang="ro-RO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DIALOGUL SOCIAL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4041" name="Picture 9" descr="bd04917_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084888" y="3789363"/>
            <a:ext cx="720725" cy="630237"/>
          </a:xfrm>
          <a:prstGeom prst="rect">
            <a:avLst/>
          </a:prstGeom>
          <a:noFill/>
        </p:spPr>
      </p:pic>
      <p:pic>
        <p:nvPicPr>
          <p:cNvPr id="44044" name="Picture 12" descr="book_page_flip_hg_clr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88640"/>
            <a:ext cx="1152128" cy="1009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1763688" y="5301208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b="1" i="1" dirty="0" smtClean="0"/>
              <a:t>Curs furnizat de S.L.L.I.C.S. Neamț</a:t>
            </a:r>
            <a:endParaRPr lang="ro-RO" b="1" i="1" dirty="0" smtClean="0"/>
          </a:p>
          <a:p>
            <a:pPr algn="ctr"/>
            <a:r>
              <a:rPr lang="ro-RO" b="1" i="1" dirty="0" smtClean="0"/>
              <a:t>Formator-prof. Niță Niculina</a:t>
            </a:r>
            <a:endParaRPr lang="en-US" b="1" i="1" dirty="0"/>
          </a:p>
        </p:txBody>
      </p:sp>
      <p:pic>
        <p:nvPicPr>
          <p:cNvPr id="13" name="Picture 12" descr="RÃ©sultat de recherche d'images pour &quot;filmulete cu tehnici de comunicare&quot;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2132856"/>
            <a:ext cx="6192688" cy="2910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MUNICAREA NONVERBALA                    Expresia feÅ£ei   (2)    ZÃ¢mbetulâ¢    plÄcere,â¢    bucurie,â¢    satisfacÅ£ie,â¢    ..."/>
          <p:cNvPicPr/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827584" y="764704"/>
            <a:ext cx="7272807" cy="482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MUNICAREA NONVERBALA                                  Expresia feÅ£ei                 (4)    Privirea (oculezica):       ..."/>
          <p:cNvPicPr/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899592" y="620688"/>
            <a:ext cx="7416824" cy="4972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MUNICAREA NONVERBALA                           Artefactele (limbajul aspectului fizic)â¢   PrezenÅ£a personalÄ comunicÄ:  ..."/>
          <p:cNvPicPr/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899592" y="836712"/>
            <a:ext cx="7128791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MUNICAREA NONVERBALA                                  Limbajul culorilorâ¢   Culorile        - strÄlucitoare - alese de o..."/>
          <p:cNvPicPr/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899592" y="548680"/>
            <a:ext cx="7344815" cy="504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MUNICAREA PARAVERBALA                         Timbrul vocii   Inflexiunile sau modificÄrile âsus - josâ ale vocii       ..."/>
          <p:cNvPicPr/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827585" y="692696"/>
            <a:ext cx="7272808" cy="4900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4448175" y="3244850"/>
            <a:ext cx="247650" cy="3667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/>
              <a:t> </a:t>
            </a:r>
            <a:endParaRPr lang="ro-RO"/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755650" y="1125538"/>
            <a:ext cx="7488238" cy="3667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lang="en-US"/>
              <a:t> </a:t>
            </a:r>
            <a:endParaRPr lang="ro-RO"/>
          </a:p>
        </p:txBody>
      </p:sp>
      <p:pic>
        <p:nvPicPr>
          <p:cNvPr id="37894" name="Picture 6" descr="http://www.aimee.ro/images/dezvpers/Picture1.jpg"/>
          <p:cNvPicPr>
            <a:picLocks noChangeAspect="1" noChangeArrowheads="1"/>
          </p:cNvPicPr>
          <p:nvPr/>
        </p:nvPicPr>
        <p:blipFill>
          <a:blip r:embed="rId1" r:link="rId2" cstate="print"/>
          <a:srcRect/>
          <a:stretch>
            <a:fillRect/>
          </a:stretch>
        </p:blipFill>
        <p:spPr bwMode="auto">
          <a:xfrm>
            <a:off x="827088" y="1628775"/>
            <a:ext cx="7561262" cy="3672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1042988" y="476250"/>
            <a:ext cx="7200900" cy="11906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lang="ro-RO" b="1"/>
              <a:t>Pozitia mainilor</a:t>
            </a:r>
            <a:r>
              <a:rPr lang="ro-RO"/>
              <a:t> ne poate da nenumarate indicii despre starea cuiva. Enumeram mai jos cateva pozitii ale mainilor si semnificatia lor in contextul limbajului corpului:</a:t>
            </a:r>
            <a:endParaRPr lang="ro-RO"/>
          </a:p>
          <a:p>
            <a:endParaRPr lang="ro-RO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4448175" y="3244850"/>
            <a:ext cx="247650" cy="3667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/>
              <a:t> </a:t>
            </a:r>
            <a:endParaRPr lang="ro-RO"/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755650" y="1125538"/>
            <a:ext cx="7488238" cy="3667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lang="en-US"/>
              <a:t> </a:t>
            </a:r>
            <a:endParaRPr lang="ro-RO"/>
          </a:p>
        </p:txBody>
      </p:sp>
      <p:pic>
        <p:nvPicPr>
          <p:cNvPr id="38918" name="Picture 6" descr="dezvoltare personala, comunicare nonverbala, limbajul corpului"/>
          <p:cNvPicPr>
            <a:picLocks noChangeAspect="1" noChangeArrowheads="1"/>
          </p:cNvPicPr>
          <p:nvPr/>
        </p:nvPicPr>
        <p:blipFill>
          <a:blip r:embed="rId1" r:link="rId2" cstate="print"/>
          <a:srcRect/>
          <a:stretch>
            <a:fillRect/>
          </a:stretch>
        </p:blipFill>
        <p:spPr bwMode="auto">
          <a:xfrm>
            <a:off x="755650" y="836613"/>
            <a:ext cx="7056438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468313" y="4941888"/>
            <a:ext cx="8229600" cy="91598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lang="en-US" dirty="0"/>
              <a:t> </a:t>
            </a:r>
            <a:r>
              <a:rPr lang="ro-RO" dirty="0"/>
              <a:t> Se </a:t>
            </a:r>
            <a:r>
              <a:rPr lang="ro-RO" dirty="0" smtClean="0"/>
              <a:t>referă </a:t>
            </a:r>
            <a:r>
              <a:rPr lang="ro-RO" dirty="0"/>
              <a:t>la felul </a:t>
            </a:r>
            <a:r>
              <a:rPr lang="ro-RO" dirty="0" smtClean="0"/>
              <a:t>în </a:t>
            </a:r>
            <a:r>
              <a:rPr lang="ro-RO" dirty="0"/>
              <a:t>care un om </a:t>
            </a:r>
            <a:r>
              <a:rPr lang="ro-RO" dirty="0" smtClean="0"/>
              <a:t>stă </a:t>
            </a:r>
            <a:r>
              <a:rPr lang="ro-RO" dirty="0"/>
              <a:t>la un moment dat </a:t>
            </a:r>
            <a:r>
              <a:rPr lang="ro-RO" dirty="0" smtClean="0"/>
              <a:t>și </a:t>
            </a:r>
            <a:r>
              <a:rPr lang="ro-RO" dirty="0"/>
              <a:t>la </a:t>
            </a:r>
            <a:r>
              <a:rPr lang="ro-RO" dirty="0" smtClean="0"/>
              <a:t>modalitățile </a:t>
            </a:r>
            <a:r>
              <a:rPr lang="ro-RO" dirty="0"/>
              <a:t>prin care </a:t>
            </a:r>
            <a:r>
              <a:rPr lang="ro-RO" dirty="0" smtClean="0"/>
              <a:t>își modifică </a:t>
            </a:r>
            <a:r>
              <a:rPr lang="ro-RO" dirty="0"/>
              <a:t>postura corpului. Astfel, </a:t>
            </a:r>
            <a:r>
              <a:rPr lang="ro-RO" dirty="0" smtClean="0"/>
              <a:t>există câteva poziții </a:t>
            </a:r>
            <a:r>
              <a:rPr lang="ro-RO" dirty="0"/>
              <a:t>de </a:t>
            </a:r>
            <a:r>
              <a:rPr lang="ro-RO" dirty="0" smtClean="0"/>
              <a:t>bază </a:t>
            </a:r>
            <a:r>
              <a:rPr lang="en-US" dirty="0"/>
              <a:t>din care</a:t>
            </a:r>
            <a:r>
              <a:rPr lang="ro-RO" dirty="0"/>
              <a:t> putem identifica starea de spirit a oamenilor care fac parte dintr-o </a:t>
            </a:r>
            <a:r>
              <a:rPr lang="ro-RO" dirty="0" smtClean="0"/>
              <a:t>audiență</a:t>
            </a:r>
            <a:r>
              <a:rPr lang="en-US" dirty="0" smtClean="0"/>
              <a:t>.</a:t>
            </a:r>
            <a:endParaRPr lang="ro-RO" dirty="0"/>
          </a:p>
        </p:txBody>
      </p:sp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2195513" y="260350"/>
            <a:ext cx="4500562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/>
              <a:t>P</a:t>
            </a:r>
            <a:r>
              <a:rPr lang="ro-RO" sz="2400" b="1" dirty="0"/>
              <a:t>ostura </a:t>
            </a:r>
            <a:r>
              <a:rPr lang="ro-RO" sz="2400" b="1" dirty="0" smtClean="0"/>
              <a:t>și </a:t>
            </a:r>
            <a:r>
              <a:rPr lang="ro-RO" sz="2400" b="1" dirty="0"/>
              <a:t>orientarea corpului</a:t>
            </a:r>
            <a:endParaRPr lang="ro-RO" sz="2400" b="1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4448175" y="3244850"/>
            <a:ext cx="247650" cy="3667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/>
              <a:t> </a:t>
            </a:r>
            <a:endParaRPr lang="ro-RO"/>
          </a:p>
        </p:txBody>
      </p:sp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755650" y="1125538"/>
            <a:ext cx="7488238" cy="3667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lang="en-US"/>
              <a:t> </a:t>
            </a:r>
            <a:endParaRPr lang="ro-RO"/>
          </a:p>
        </p:txBody>
      </p:sp>
      <p:sp>
        <p:nvSpPr>
          <p:cNvPr id="57350" name="Text Box 6"/>
          <p:cNvSpPr txBox="1">
            <a:spLocks noChangeArrowheads="1"/>
          </p:cNvSpPr>
          <p:nvPr/>
        </p:nvSpPr>
        <p:spPr bwMode="auto">
          <a:xfrm>
            <a:off x="1115616" y="1196752"/>
            <a:ext cx="7411003" cy="34163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ro-RO" sz="2800" i="1" dirty="0">
                <a:solidFill>
                  <a:srgbClr val="0000FF"/>
                </a:solidFill>
                <a:latin typeface="Monotype Corsiva" panose="03010101010201010101" pitchFamily="66" charset="0"/>
              </a:rPr>
              <a:t> </a:t>
            </a:r>
            <a:r>
              <a:rPr lang="ro-RO" sz="2800" i="1" dirty="0">
                <a:latin typeface="Monotype Corsiva" panose="03010101010201010101" pitchFamily="66" charset="0"/>
              </a:rPr>
              <a:t>A comunica presupune cunoaştere de sine şi stimă de sine</a:t>
            </a:r>
            <a:endParaRPr lang="en-US" sz="2800" i="1" dirty="0">
              <a:latin typeface="Monotype Corsiva" panose="03010101010201010101" pitchFamily="66" charset="0"/>
            </a:endParaRPr>
          </a:p>
          <a:p>
            <a:r>
              <a:rPr lang="en-US" sz="2800" i="1" dirty="0">
                <a:latin typeface="Monotype Corsiva" panose="03010101010201010101" pitchFamily="66" charset="0"/>
              </a:rPr>
              <a:t> A</a:t>
            </a:r>
            <a:r>
              <a:rPr lang="ro-RO" sz="2800" i="1" dirty="0">
                <a:latin typeface="Monotype Corsiva" panose="03010101010201010101" pitchFamily="66" charset="0"/>
              </a:rPr>
              <a:t> comunica presupune conştientizarea nevoilor celuilalt</a:t>
            </a:r>
            <a:endParaRPr lang="en-US" sz="2800" i="1" dirty="0">
              <a:latin typeface="Monotype Corsiva" panose="03010101010201010101" pitchFamily="66" charset="0"/>
            </a:endParaRPr>
          </a:p>
          <a:p>
            <a:r>
              <a:rPr lang="ro-RO" sz="2800" i="1" dirty="0">
                <a:latin typeface="Monotype Corsiva" panose="03010101010201010101" pitchFamily="66" charset="0"/>
              </a:rPr>
              <a:t> A comunica presupune a şti să asculţi</a:t>
            </a:r>
            <a:endParaRPr lang="en-US" sz="2800" i="1" dirty="0">
              <a:latin typeface="Monotype Corsiva" panose="03010101010201010101" pitchFamily="66" charset="0"/>
            </a:endParaRPr>
          </a:p>
          <a:p>
            <a:r>
              <a:rPr lang="ro-RO" sz="2800" i="1" dirty="0">
                <a:latin typeface="Monotype Corsiva" panose="03010101010201010101" pitchFamily="66" charset="0"/>
              </a:rPr>
              <a:t> A comunica presupune a înţelege mesajele   </a:t>
            </a:r>
            <a:endParaRPr lang="en-US" sz="2800" i="1" dirty="0">
              <a:latin typeface="Monotype Corsiva" panose="03010101010201010101" pitchFamily="66" charset="0"/>
            </a:endParaRPr>
          </a:p>
          <a:p>
            <a:r>
              <a:rPr lang="ro-RO" sz="2800" i="1" dirty="0">
                <a:latin typeface="Monotype Corsiva" panose="03010101010201010101" pitchFamily="66" charset="0"/>
              </a:rPr>
              <a:t>A comunica presupune a şti să îţi exprimi sentimentele</a:t>
            </a:r>
            <a:r>
              <a:rPr lang="en-US" sz="2800" i="1" dirty="0">
                <a:latin typeface="Monotype Corsiva" panose="03010101010201010101" pitchFamily="66" charset="0"/>
              </a:rPr>
              <a:t>    </a:t>
            </a:r>
            <a:r>
              <a:rPr lang="ro-RO" sz="2800" i="1" dirty="0">
                <a:latin typeface="Monotype Corsiva" panose="03010101010201010101" pitchFamily="66" charset="0"/>
              </a:rPr>
              <a:t> </a:t>
            </a:r>
            <a:endParaRPr lang="ro-RO" sz="2800" i="1" dirty="0">
              <a:latin typeface="Monotype Corsiva" panose="03010101010201010101" pitchFamily="66" charset="0"/>
            </a:endParaRPr>
          </a:p>
          <a:p>
            <a:r>
              <a:rPr lang="ro-RO" sz="2800" i="1" dirty="0">
                <a:latin typeface="Monotype Corsiva" panose="03010101010201010101" pitchFamily="66" charset="0"/>
              </a:rPr>
              <a:t>A comunica presupune a accepta conflictel</a:t>
            </a:r>
            <a:r>
              <a:rPr lang="en-US" sz="2800" i="1" dirty="0">
                <a:latin typeface="Monotype Corsiva" panose="03010101010201010101" pitchFamily="66" charset="0"/>
              </a:rPr>
              <a:t>e</a:t>
            </a:r>
            <a:endParaRPr lang="en-US" sz="2800" i="1" dirty="0">
              <a:latin typeface="Monotype Corsiva" panose="03010101010201010101" pitchFamily="66" charset="0"/>
            </a:endParaRPr>
          </a:p>
          <a:p>
            <a:endParaRPr lang="en-US" sz="2400" b="1" dirty="0">
              <a:latin typeface="Monotype Corsiva" panose="03010101010201010101" pitchFamily="66" charset="0"/>
            </a:endParaRPr>
          </a:p>
          <a:p>
            <a:endParaRPr lang="ro-RO" sz="2400" b="1" dirty="0">
              <a:latin typeface="Monotype Corsiva" panose="03010101010201010101" pitchFamily="66" charset="0"/>
            </a:endParaRPr>
          </a:p>
        </p:txBody>
      </p:sp>
      <p:sp>
        <p:nvSpPr>
          <p:cNvPr id="57351" name="Text Box 7"/>
          <p:cNvSpPr txBox="1">
            <a:spLocks noChangeArrowheads="1"/>
          </p:cNvSpPr>
          <p:nvPr/>
        </p:nvSpPr>
        <p:spPr bwMode="auto">
          <a:xfrm>
            <a:off x="1403350" y="333375"/>
            <a:ext cx="6283325" cy="5794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ro-RO" sz="3200" b="1">
                <a:latin typeface="Century Schoolbook" panose="02040604050505020304" pitchFamily="18" charset="0"/>
              </a:rPr>
              <a:t>Ce presupune  comunicarea?</a:t>
            </a:r>
            <a:endParaRPr lang="ro-RO" sz="3200" b="1">
              <a:latin typeface="Century Schoolbook" panose="02040604050505020304" pitchFamily="18" charset="0"/>
            </a:endParaRPr>
          </a:p>
        </p:txBody>
      </p:sp>
      <p:pic>
        <p:nvPicPr>
          <p:cNvPr id="57352" name="Picture 8" descr="conflict6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547813" y="4005263"/>
            <a:ext cx="2719387" cy="183038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4448175" y="3244850"/>
            <a:ext cx="247650" cy="3667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/>
              <a:t> </a:t>
            </a:r>
            <a:endParaRPr lang="ro-RO"/>
          </a:p>
        </p:txBody>
      </p:sp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684213" y="404813"/>
            <a:ext cx="7488237" cy="3667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lang="en-US"/>
              <a:t> </a:t>
            </a:r>
            <a:endParaRPr lang="ro-RO"/>
          </a:p>
        </p:txBody>
      </p:sp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2268538" y="333375"/>
            <a:ext cx="4283075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ro-RO" sz="2400" b="1"/>
              <a:t>COMUNICAREA  EFICIENTĂ</a:t>
            </a:r>
            <a:endParaRPr lang="ro-RO" sz="2400" b="1">
              <a:solidFill>
                <a:schemeClr val="tx2"/>
              </a:solidFill>
              <a:latin typeface="Tahoma" panose="020B0604030504040204" pitchFamily="34" charset="0"/>
            </a:endParaRPr>
          </a:p>
        </p:txBody>
      </p:sp>
      <p:sp>
        <p:nvSpPr>
          <p:cNvPr id="58376" name="Text Box 8"/>
          <p:cNvSpPr txBox="1">
            <a:spLocks noChangeArrowheads="1"/>
          </p:cNvSpPr>
          <p:nvPr/>
        </p:nvSpPr>
        <p:spPr bwMode="auto">
          <a:xfrm>
            <a:off x="323528" y="620688"/>
            <a:ext cx="8496944" cy="58785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r>
              <a:rPr lang="ro-RO" dirty="0"/>
              <a:t>                                            </a:t>
            </a:r>
            <a:r>
              <a:rPr lang="ro-RO" sz="2000" b="1" dirty="0"/>
              <a:t>Reguli:</a:t>
            </a:r>
            <a:endParaRPr lang="ro-RO" sz="2000" b="1" dirty="0"/>
          </a:p>
          <a:p>
            <a:r>
              <a:rPr lang="ro-RO" dirty="0"/>
              <a:t>1. </a:t>
            </a:r>
            <a:r>
              <a:rPr lang="en-US" dirty="0"/>
              <a:t> </a:t>
            </a:r>
            <a:r>
              <a:rPr lang="ro-RO" sz="1600" b="1" dirty="0"/>
              <a:t>Lăsaţi-i să vorbească</a:t>
            </a:r>
            <a:r>
              <a:rPr lang="ro-RO" sz="1600" dirty="0"/>
              <a:t> ( nu întrerupeţi, nu  oferiţi sugestii, nu vorbiţi despre sentimente sau probleme similare din experienţa dvs. sau ajutaţi-i când se opresc).</a:t>
            </a:r>
            <a:endParaRPr lang="ro-RO" sz="1600" dirty="0"/>
          </a:p>
          <a:p>
            <a:r>
              <a:rPr lang="ro-RO" sz="1600" dirty="0"/>
              <a:t>2.   </a:t>
            </a:r>
            <a:r>
              <a:rPr lang="ro-RO" sz="1600" b="1" dirty="0"/>
              <a:t>Prindeţi ideea principală şi puneţi-vă în situaţia celuilalt</a:t>
            </a:r>
            <a:r>
              <a:rPr lang="ro-RO" sz="1600" dirty="0"/>
              <a:t> (angajaţi-vă în înţelegerea celui care vorbeşte, puneţi-vă în locul vorbitorului pentru a înţelege cu adevărat prin ceea ce trece</a:t>
            </a:r>
            <a:r>
              <a:rPr lang="ro-RO" sz="1600" dirty="0" smtClean="0"/>
              <a:t>).</a:t>
            </a:r>
            <a:r>
              <a:rPr kumimoji="0" lang="ro-RO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Miriam" panose="020B0502050101010101" pitchFamily="34" charset="-79"/>
              </a:rPr>
              <a:t> </a:t>
            </a:r>
            <a:r>
              <a:rPr lang="ro-RO" sz="1600" b="1" dirty="0" smtClean="0"/>
              <a:t>Puneţi întrebări pentru a putea înţelege mai bine</a:t>
            </a:r>
            <a:r>
              <a:rPr lang="ro-RO" sz="1600" dirty="0" smtClean="0"/>
              <a:t> (Intrebări clarificatoare: spui că...?, vrei să spui că...?).</a:t>
            </a:r>
            <a:endParaRPr lang="ro-RO" sz="1600" dirty="0" smtClean="0"/>
          </a:p>
          <a:p>
            <a:r>
              <a:rPr lang="ro-RO" sz="1600" dirty="0" smtClean="0"/>
              <a:t>4.</a:t>
            </a:r>
            <a:r>
              <a:rPr lang="en-US" sz="1600" dirty="0" smtClean="0"/>
              <a:t> </a:t>
            </a:r>
            <a:r>
              <a:rPr lang="ro-RO" sz="1600" dirty="0" smtClean="0"/>
              <a:t> </a:t>
            </a:r>
            <a:r>
              <a:rPr lang="ro-RO" sz="1600" b="1" dirty="0" smtClean="0"/>
              <a:t>Verificaţi dacă aţi înţeles</a:t>
            </a:r>
            <a:r>
              <a:rPr lang="ro-RO" sz="1600" dirty="0" smtClean="0"/>
              <a:t> (revedeţi cele mai importante gânduri şi sentimente ale celui cu care vorbiţi, fără a fi de acord sau a dezaproba).</a:t>
            </a:r>
            <a:endParaRPr lang="ro-RO" sz="1600" dirty="0" smtClean="0"/>
          </a:p>
          <a:p>
            <a:r>
              <a:rPr lang="ro-RO" sz="1600" dirty="0" smtClean="0"/>
              <a:t>5.    </a:t>
            </a:r>
            <a:r>
              <a:rPr lang="ro-RO" sz="1600" b="1" dirty="0" smtClean="0"/>
              <a:t>Provocaţi-l să se exprime</a:t>
            </a:r>
            <a:r>
              <a:rPr lang="ro-RO" sz="1600" dirty="0" smtClean="0"/>
              <a:t> (întrebaţi-l dacă mai există ceva ce ar vrea să spună).</a:t>
            </a:r>
            <a:endParaRPr lang="ro-RO" sz="1600" dirty="0" smtClean="0"/>
          </a:p>
          <a:p>
            <a:r>
              <a:rPr lang="ro-RO" sz="1600" dirty="0" smtClean="0"/>
              <a:t>6.    </a:t>
            </a:r>
            <a:r>
              <a:rPr lang="ro-RO" sz="1600" b="1" dirty="0" smtClean="0"/>
              <a:t>Fiţi “deschizători de uşă” </a:t>
            </a:r>
            <a:r>
              <a:rPr lang="ro-RO" sz="1600" dirty="0" smtClean="0"/>
              <a:t>(invitaţii simple, necoercitive la discuţii)</a:t>
            </a:r>
            <a:endParaRPr lang="ro-RO" sz="1600" dirty="0" smtClean="0"/>
          </a:p>
          <a:p>
            <a:r>
              <a:rPr lang="ro-RO" sz="1600" dirty="0" smtClean="0"/>
              <a:t>7.  </a:t>
            </a:r>
            <a:r>
              <a:rPr lang="ro-RO" sz="1600" b="1" dirty="0" smtClean="0"/>
              <a:t>Comportament adaptat</a:t>
            </a:r>
            <a:r>
              <a:rPr lang="ro-RO" sz="1600" dirty="0" smtClean="0"/>
              <a:t> (stabilirea contactului vizual confortabil şi constant, fără a încrucişa braţele;  a sta la acelaşi nivel cu vorbitorul – jos sau în picioare, păstrarea distanţei optime, indicaţii ale înţelegerii: „aha”, „da”, „înţeleg”, mişcarea capului, formulări scurte)</a:t>
            </a:r>
            <a:endParaRPr lang="ro-RO" sz="1600" dirty="0" smtClean="0"/>
          </a:p>
          <a:p>
            <a:r>
              <a:rPr lang="ro-RO" sz="1600" dirty="0" smtClean="0"/>
              <a:t>8.  </a:t>
            </a:r>
            <a:r>
              <a:rPr lang="en-US" sz="1600" dirty="0" smtClean="0"/>
              <a:t> </a:t>
            </a:r>
            <a:r>
              <a:rPr lang="ro-RO" sz="1600" b="1" dirty="0" smtClean="0"/>
              <a:t>Citarea unor fragmente sau formule care exprimă reflecţii</a:t>
            </a:r>
            <a:r>
              <a:rPr lang="ro-RO" sz="1600" dirty="0" smtClean="0"/>
              <a:t> (repetarea ideii de bază care tocmai a fost enunţată. “Dacă înţeleg, lucrul care te enervează este...?”</a:t>
            </a:r>
            <a:endParaRPr lang="ro-RO" sz="1600" dirty="0" smtClean="0"/>
          </a:p>
          <a:p>
            <a:r>
              <a:rPr lang="ro-RO" sz="1600" dirty="0" smtClean="0"/>
              <a:t>9.  </a:t>
            </a:r>
            <a:r>
              <a:rPr lang="ro-RO" sz="1600" b="1" dirty="0" smtClean="0"/>
              <a:t>Sentimente care se reflectă</a:t>
            </a:r>
            <a:r>
              <a:rPr lang="ro-RO" sz="1600" dirty="0" smtClean="0"/>
              <a:t> (repetarea unui cuvânt care exprimă un sentiment pentru a fi auzit şi acceptat la nivel emoţional: “Te simţi trădat...”)</a:t>
            </a:r>
            <a:endParaRPr lang="ro-RO" sz="1600" dirty="0" smtClean="0"/>
          </a:p>
          <a:p>
            <a:r>
              <a:rPr lang="ro-RO" sz="1600" dirty="0" smtClean="0"/>
              <a:t>10</a:t>
            </a:r>
            <a:r>
              <a:rPr lang="en-US" sz="1600" dirty="0" smtClean="0"/>
              <a:t>. </a:t>
            </a:r>
            <a:r>
              <a:rPr lang="ro-RO" sz="1600" dirty="0" smtClean="0"/>
              <a:t> </a:t>
            </a:r>
            <a:r>
              <a:rPr lang="ro-RO" sz="1600" b="1" dirty="0" smtClean="0"/>
              <a:t>Exprimarea unei dorinţe</a:t>
            </a:r>
            <a:r>
              <a:rPr lang="ro-RO" sz="1600" dirty="0" smtClean="0"/>
              <a:t>. (“Mi-aş dori să poţi pune laolaltă toate piesele componente ale construcţiei tale din nou”)</a:t>
            </a:r>
            <a:endParaRPr lang="ro-RO" sz="1600" dirty="0" smtClean="0"/>
          </a:p>
          <a:p>
            <a:r>
              <a:rPr lang="ro-RO" sz="1600" dirty="0" smtClean="0"/>
              <a:t>11.   </a:t>
            </a:r>
            <a:r>
              <a:rPr lang="ro-RO" sz="1600" b="1" dirty="0" smtClean="0"/>
              <a:t>Intrebări cu final deschis</a:t>
            </a:r>
            <a:r>
              <a:rPr lang="ro-RO" sz="1600" dirty="0" smtClean="0"/>
              <a:t> . (“Ce crezi că ţi-ar spune dacă i-ai vorbi?”)</a:t>
            </a:r>
            <a:endParaRPr lang="ro-RO" sz="1600" dirty="0" smtClean="0"/>
          </a:p>
          <a:p>
            <a:pPr lvl="0"/>
            <a:endParaRPr kumimoji="0" lang="ro-RO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Miriam" panose="020B0502050101010101" pitchFamily="34" charset="-79"/>
            </a:endParaRPr>
          </a:p>
          <a:p>
            <a:pPr lvl="0"/>
            <a:endParaRPr lang="ro-RO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39552" y="531837"/>
            <a:ext cx="7848872" cy="553997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o-RO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Exercițiu comunicare. JOC DE ROL</a:t>
            </a:r>
            <a:endParaRPr kumimoji="0" lang="ro-RO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o-RO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Emițătorul</a:t>
            </a:r>
            <a:r>
              <a:rPr lang="ro-RO" sz="2400" dirty="0" smtClean="0"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 spune:</a:t>
            </a:r>
            <a:r>
              <a:rPr kumimoji="0" lang="ro-RO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it-IT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/>
                <a:ea typeface="Calibri" panose="020F0502020204030204" charset="0"/>
                <a:cs typeface="Arial" panose="020B0604020202020204" pitchFamily="34" charset="0"/>
              </a:rPr>
              <a:t>“</a:t>
            </a:r>
            <a:r>
              <a:rPr kumimoji="0" lang="it-IT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Șefu, nu pot veni </a:t>
            </a:r>
            <a:r>
              <a:rPr kumimoji="0" lang="it-IT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/>
                <a:ea typeface="Calibri" panose="020F0502020204030204" charset="0"/>
                <a:cs typeface="Arial" panose="020B0604020202020204" pitchFamily="34" charset="0"/>
              </a:rPr>
              <a:t>î</a:t>
            </a:r>
            <a:r>
              <a:rPr kumimoji="0" lang="it-IT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n această dimineață la birou</a:t>
            </a:r>
            <a:r>
              <a:rPr kumimoji="0" lang="ro-RO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,</a:t>
            </a:r>
            <a:r>
              <a:rPr kumimoji="0" lang="it-IT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/>
                <a:ea typeface="Calibri" panose="020F0502020204030204" charset="0"/>
                <a:cs typeface="Arial" panose="020B0604020202020204" pitchFamily="34" charset="0"/>
              </a:rPr>
              <a:t>”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Normal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Cu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surprindere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/>
                <a:ea typeface="Calibri" panose="020F0502020204030204" charset="0"/>
                <a:cs typeface="Arial" panose="020B0604020202020204" pitchFamily="34" charset="0"/>
              </a:rPr>
              <a:t>î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glas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Cu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nesiguranță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Cu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disperare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/>
                <a:ea typeface="Calibri" panose="020F0502020204030204" charset="0"/>
                <a:cs typeface="Arial" panose="020B0604020202020204" pitchFamily="34" charset="0"/>
              </a:rPr>
              <a:t>î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glas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Ca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pe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 un secret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Ca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pe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 o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/>
                <a:ea typeface="Calibri" panose="020F0502020204030204" charset="0"/>
                <a:cs typeface="Arial" panose="020B0604020202020204" pitchFamily="34" charset="0"/>
              </a:rPr>
              <a:t>î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ntrebare</a:t>
            </a:r>
            <a:r>
              <a:rPr kumimoji="0" lang="ro-RO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 </a:t>
            </a:r>
            <a:endParaRPr kumimoji="0" lang="ro-RO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o-RO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Receptoru</a:t>
            </a:r>
            <a:r>
              <a:rPr lang="ro-RO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 trebuie să răspundă în fiecare caz în parte.</a:t>
            </a:r>
            <a:endParaRPr lang="ro-RO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o-RO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Observatorul</a:t>
            </a:r>
            <a:r>
              <a:rPr kumimoji="0" lang="ro-RO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”citește”ce au comunicat de fapt, fiecare din</a:t>
            </a:r>
            <a:r>
              <a:rPr kumimoji="0" lang="ro-RO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cei doi:E și R. și notează în timpul jocului de rol, iar la final prezintă observațiile în plen.</a:t>
            </a:r>
            <a:endParaRPr kumimoji="0" lang="ro-RO" sz="24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o-RO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Părerile plenului/auditorului????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4448175" y="3244850"/>
            <a:ext cx="247650" cy="3667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/>
              <a:t> </a:t>
            </a:r>
            <a:endParaRPr lang="ro-RO"/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1908175" y="476250"/>
            <a:ext cx="5903913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lang="en-US" sz="2400" b="1"/>
              <a:t>ARTA  </a:t>
            </a:r>
            <a:r>
              <a:rPr lang="ro-RO" sz="2400" b="1"/>
              <a:t>COMUNICĂRII  EFICIENTE</a:t>
            </a:r>
            <a:endParaRPr lang="ro-RO" sz="2400" b="1"/>
          </a:p>
        </p:txBody>
      </p:sp>
      <p:sp>
        <p:nvSpPr>
          <p:cNvPr id="45063" name="Rectangle 7"/>
          <p:cNvSpPr>
            <a:spLocks noChangeArrowheads="1"/>
          </p:cNvSpPr>
          <p:nvPr/>
        </p:nvSpPr>
        <p:spPr bwMode="auto">
          <a:xfrm>
            <a:off x="395536" y="908720"/>
            <a:ext cx="8748464" cy="6715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anchor="ctr">
            <a:spAutoFit/>
          </a:bodyPr>
          <a:lstStyle/>
          <a:p>
            <a:r>
              <a:rPr lang="ro-RO" sz="2000" b="1" i="1" dirty="0">
                <a:latin typeface="Century Schoolbook" panose="02040604050505020304" pitchFamily="18" charset="0"/>
              </a:rPr>
              <a:t>„E în zadar să vorbeşti celui care nu vrea să te asculte.” </a:t>
            </a:r>
            <a:endParaRPr lang="en-US" sz="2000" b="1" i="1" dirty="0">
              <a:latin typeface="Century Schoolbook" panose="02040604050505020304" pitchFamily="18" charset="0"/>
            </a:endParaRPr>
          </a:p>
          <a:p>
            <a:pPr algn="ctr"/>
            <a:r>
              <a:rPr lang="en-US" b="1" i="1" dirty="0"/>
              <a:t>                                     </a:t>
            </a:r>
            <a:r>
              <a:rPr lang="ro-RO" i="1" dirty="0"/>
              <a:t>(M. Eminescu)</a:t>
            </a:r>
            <a:endParaRPr lang="ro-RO" i="1" dirty="0"/>
          </a:p>
        </p:txBody>
      </p:sp>
      <p:sp>
        <p:nvSpPr>
          <p:cNvPr id="45064" name="Text Box 8"/>
          <p:cNvSpPr txBox="1">
            <a:spLocks noChangeArrowheads="1"/>
          </p:cNvSpPr>
          <p:nvPr/>
        </p:nvSpPr>
        <p:spPr bwMode="auto">
          <a:xfrm>
            <a:off x="467544" y="1556793"/>
            <a:ext cx="8424936" cy="190821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r>
              <a:rPr lang="ro-RO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Înţelepciunea lumii în maxime şi proverbe</a:t>
            </a:r>
            <a:r>
              <a:rPr lang="en-US" b="1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o-RO" b="1" i="1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o-RO" b="1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ro-RO" b="1" dirty="0" smtClean="0">
                <a:solidFill>
                  <a:srgbClr val="00B050"/>
                </a:solidFill>
              </a:rPr>
              <a:t>Cuvântul este sunet şi culoare, e mesagerul gândului uman.” (T. Vianu)</a:t>
            </a:r>
            <a:endParaRPr lang="ro-RO" b="1" dirty="0" smtClean="0">
              <a:solidFill>
                <a:srgbClr val="00B050"/>
              </a:solidFill>
            </a:endParaRPr>
          </a:p>
          <a:p>
            <a:r>
              <a:rPr lang="ro-RO" b="1" dirty="0" smtClean="0">
                <a:solidFill>
                  <a:srgbClr val="00B050"/>
                </a:solidFill>
              </a:rPr>
              <a:t>„Cât de puternice sunt cuvintele drepte.” (Biblia)</a:t>
            </a:r>
            <a:endParaRPr lang="ro-RO" b="1" dirty="0" smtClean="0">
              <a:solidFill>
                <a:srgbClr val="00B050"/>
              </a:solidFill>
            </a:endParaRPr>
          </a:p>
          <a:p>
            <a:r>
              <a:rPr lang="ro-RO" b="1" dirty="0" smtClean="0">
                <a:solidFill>
                  <a:srgbClr val="00B050"/>
                </a:solidFill>
              </a:rPr>
              <a:t>„Pana de scris este mai puternică decât sabia.” (William Shakespeare)</a:t>
            </a:r>
            <a:endParaRPr lang="ro-RO" b="1" dirty="0" smtClean="0">
              <a:solidFill>
                <a:srgbClr val="00B050"/>
              </a:solidFill>
            </a:endParaRPr>
          </a:p>
          <a:p>
            <a:r>
              <a:rPr lang="ro-RO" b="1" dirty="0" smtClean="0">
                <a:solidFill>
                  <a:srgbClr val="00B050"/>
                </a:solidFill>
              </a:rPr>
              <a:t>„Tăcerea e de aur... ” (Latin proverb)</a:t>
            </a:r>
            <a:endParaRPr lang="ro-RO" b="1" dirty="0" smtClean="0">
              <a:solidFill>
                <a:srgbClr val="00B050"/>
              </a:solidFill>
            </a:endParaRPr>
          </a:p>
          <a:p>
            <a:endParaRPr lang="ro-RO" sz="2800" b="1" dirty="0">
              <a:latin typeface="Monotype Corsiva" panose="03010101010201010101" pitchFamily="66" charset="0"/>
            </a:endParaRPr>
          </a:p>
        </p:txBody>
      </p:sp>
      <p:sp>
        <p:nvSpPr>
          <p:cNvPr id="45067" name="Rectangle 11"/>
          <p:cNvSpPr>
            <a:spLocks noChangeArrowheads="1"/>
          </p:cNvSpPr>
          <p:nvPr/>
        </p:nvSpPr>
        <p:spPr bwMode="auto">
          <a:xfrm>
            <a:off x="611560" y="2996952"/>
            <a:ext cx="8136904" cy="286232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o-RO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BREAKING ICE. CE TE DEFINEȘTE?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anose="020B0604020202020204" pitchFamily="34" charset="0"/>
            </a:endParaRPr>
          </a:p>
          <a:p>
            <a:r>
              <a:rPr lang="ro-RO" b="1" dirty="0" smtClean="0">
                <a:solidFill>
                  <a:srgbClr val="C00000"/>
                </a:solidFill>
              </a:rPr>
              <a:t>Alegeți-vă partenerul de lângă voi (stânga) și purtați un dialog, răspunzând unul celuilalt, ca într-o confesiune, la întrebările de mai jos.</a:t>
            </a:r>
            <a:endParaRPr lang="en-US" dirty="0" smtClean="0">
              <a:solidFill>
                <a:srgbClr val="C00000"/>
              </a:solidFill>
            </a:endParaRPr>
          </a:p>
          <a:p>
            <a:r>
              <a:rPr lang="ro-RO" dirty="0" smtClean="0">
                <a:solidFill>
                  <a:srgbClr val="C00000"/>
                </a:solidFill>
              </a:rPr>
              <a:t>   Răspunzând la următoarele întrebări veți afla cu adevărat ce vă defineşte pe fiecare. Ce-l defineşte pe un om, nu-l defineşte pe celălalt, astfel că, răspunsurile trebuie să fie personale, unice şi sincere în acelaşi timp. </a:t>
            </a:r>
            <a:endParaRPr lang="ro-RO" dirty="0" smtClean="0">
              <a:solidFill>
                <a:srgbClr val="C00000"/>
              </a:solidFill>
            </a:endParaRPr>
          </a:p>
          <a:p>
            <a:r>
              <a:rPr lang="ro-RO" dirty="0" smtClean="0">
                <a:solidFill>
                  <a:srgbClr val="C00000"/>
                </a:solidFill>
              </a:rPr>
              <a:t>După finalizarea etapei </a:t>
            </a:r>
            <a:r>
              <a:rPr lang="ro-RO" i="1" dirty="0" smtClean="0">
                <a:solidFill>
                  <a:srgbClr val="C00000"/>
                </a:solidFill>
              </a:rPr>
              <a:t>Întrebare- Răspuns, fiecare va încerca să-i facă un portret interlocutorului ce se va confrunta cu părerea fiecăruia despre el însuși. Liantul= COMUNICARE. S-a schimbat ceva în atitudinea și percepția de sine a fiecăruia?(timp de lucru 15 minute)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Rectangle 4"/>
          <p:cNvSpPr>
            <a:spLocks noChangeArrowheads="1"/>
          </p:cNvSpPr>
          <p:nvPr/>
        </p:nvSpPr>
        <p:spPr bwMode="auto">
          <a:xfrm>
            <a:off x="4448175" y="3244850"/>
            <a:ext cx="247650" cy="3667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/>
              <a:t> </a:t>
            </a:r>
            <a:endParaRPr lang="ro-RO"/>
          </a:p>
        </p:txBody>
      </p:sp>
      <p:sp>
        <p:nvSpPr>
          <p:cNvPr id="73733" name="Text Box 5"/>
          <p:cNvSpPr txBox="1">
            <a:spLocks noChangeArrowheads="1"/>
          </p:cNvSpPr>
          <p:nvPr/>
        </p:nvSpPr>
        <p:spPr bwMode="auto">
          <a:xfrm>
            <a:off x="755650" y="1125538"/>
            <a:ext cx="7488238" cy="3667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lang="en-US"/>
              <a:t> </a:t>
            </a:r>
            <a:endParaRPr lang="ro-RO"/>
          </a:p>
        </p:txBody>
      </p:sp>
      <p:sp>
        <p:nvSpPr>
          <p:cNvPr id="73734" name="Rectangle 6"/>
          <p:cNvSpPr>
            <a:spLocks noChangeArrowheads="1"/>
          </p:cNvSpPr>
          <p:nvPr/>
        </p:nvSpPr>
        <p:spPr bwMode="auto">
          <a:xfrm>
            <a:off x="827088" y="836613"/>
            <a:ext cx="1800225" cy="86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algn="ctr"/>
            <a:endParaRPr lang="en-US"/>
          </a:p>
          <a:p>
            <a:pPr algn="ctr"/>
            <a:r>
              <a:rPr lang="en-US"/>
              <a:t>videoconferin</a:t>
            </a:r>
            <a:r>
              <a:rPr lang="ro-RO"/>
              <a:t>ţ</a:t>
            </a:r>
            <a:r>
              <a:rPr lang="en-US"/>
              <a:t>e</a:t>
            </a:r>
            <a:endParaRPr lang="ro-RO"/>
          </a:p>
          <a:p>
            <a:pPr algn="ctr"/>
            <a:endParaRPr lang="ro-RO"/>
          </a:p>
        </p:txBody>
      </p:sp>
      <p:sp>
        <p:nvSpPr>
          <p:cNvPr id="73735" name="Oval 7"/>
          <p:cNvSpPr>
            <a:spLocks noChangeArrowheads="1"/>
          </p:cNvSpPr>
          <p:nvPr/>
        </p:nvSpPr>
        <p:spPr bwMode="auto">
          <a:xfrm>
            <a:off x="3419475" y="2492375"/>
            <a:ext cx="1873250" cy="16573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/>
            <a:r>
              <a:rPr lang="en-US"/>
              <a:t>Canale de </a:t>
            </a:r>
            <a:endParaRPr lang="en-US"/>
          </a:p>
          <a:p>
            <a:pPr algn="ctr"/>
            <a:r>
              <a:rPr lang="en-US"/>
              <a:t>comunicare</a:t>
            </a:r>
            <a:endParaRPr lang="ro-RO"/>
          </a:p>
        </p:txBody>
      </p:sp>
      <p:sp>
        <p:nvSpPr>
          <p:cNvPr id="73736" name="Rectangle 8"/>
          <p:cNvSpPr>
            <a:spLocks noChangeArrowheads="1"/>
          </p:cNvSpPr>
          <p:nvPr/>
        </p:nvSpPr>
        <p:spPr bwMode="auto">
          <a:xfrm>
            <a:off x="3276600" y="765175"/>
            <a:ext cx="1873250" cy="10080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algn="ctr"/>
            <a:endParaRPr lang="en-US"/>
          </a:p>
          <a:p>
            <a:pPr algn="ctr"/>
            <a:r>
              <a:rPr lang="en-US"/>
              <a:t>Adun</a:t>
            </a:r>
            <a:r>
              <a:rPr lang="ro-RO"/>
              <a:t>ă</a:t>
            </a:r>
            <a:r>
              <a:rPr lang="en-US"/>
              <a:t>ri/</a:t>
            </a:r>
            <a:r>
              <a:rPr lang="ro-RO"/>
              <a:t>ş</a:t>
            </a:r>
            <a:r>
              <a:rPr lang="en-US"/>
              <a:t>edin</a:t>
            </a:r>
            <a:r>
              <a:rPr lang="ro-RO"/>
              <a:t>ţ</a:t>
            </a:r>
            <a:r>
              <a:rPr lang="en-US"/>
              <a:t>e</a:t>
            </a:r>
            <a:endParaRPr lang="ro-RO"/>
          </a:p>
          <a:p>
            <a:pPr algn="ctr"/>
            <a:r>
              <a:rPr lang="en-US"/>
              <a:t>Conferin</a:t>
            </a:r>
            <a:r>
              <a:rPr lang="ro-RO"/>
              <a:t>ţ</a:t>
            </a:r>
            <a:r>
              <a:rPr lang="en-US"/>
              <a:t>e </a:t>
            </a:r>
            <a:endParaRPr lang="en-US"/>
          </a:p>
          <a:p>
            <a:pPr algn="ctr"/>
            <a:endParaRPr lang="ro-RO"/>
          </a:p>
        </p:txBody>
      </p:sp>
      <p:sp>
        <p:nvSpPr>
          <p:cNvPr id="73737" name="Rectangle 9"/>
          <p:cNvSpPr>
            <a:spLocks noChangeArrowheads="1"/>
          </p:cNvSpPr>
          <p:nvPr/>
        </p:nvSpPr>
        <p:spPr bwMode="auto">
          <a:xfrm>
            <a:off x="5795963" y="765175"/>
            <a:ext cx="1871662" cy="86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algn="ctr"/>
            <a:endParaRPr lang="en-US"/>
          </a:p>
          <a:p>
            <a:pPr algn="ctr"/>
            <a:r>
              <a:rPr lang="en-US"/>
              <a:t>Reviste</a:t>
            </a:r>
            <a:endParaRPr lang="en-US"/>
          </a:p>
          <a:p>
            <a:pPr algn="ctr"/>
            <a:r>
              <a:rPr lang="en-US"/>
              <a:t>Publica</a:t>
            </a:r>
            <a:r>
              <a:rPr lang="ro-RO"/>
              <a:t>ţ</a:t>
            </a:r>
            <a:r>
              <a:rPr lang="en-US"/>
              <a:t>ii</a:t>
            </a:r>
            <a:endParaRPr lang="en-US"/>
          </a:p>
          <a:p>
            <a:pPr algn="ctr"/>
            <a:r>
              <a:rPr lang="en-US"/>
              <a:t>informative</a:t>
            </a:r>
            <a:endParaRPr lang="en-US"/>
          </a:p>
          <a:p>
            <a:pPr algn="ctr"/>
            <a:endParaRPr lang="ro-RO"/>
          </a:p>
        </p:txBody>
      </p:sp>
      <p:sp>
        <p:nvSpPr>
          <p:cNvPr id="73738" name="Rectangle 10"/>
          <p:cNvSpPr>
            <a:spLocks noChangeArrowheads="1"/>
          </p:cNvSpPr>
          <p:nvPr/>
        </p:nvSpPr>
        <p:spPr bwMode="auto">
          <a:xfrm>
            <a:off x="900113" y="2781300"/>
            <a:ext cx="1633537" cy="9350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algn="ctr"/>
            <a:endParaRPr lang="en-US"/>
          </a:p>
          <a:p>
            <a:pPr algn="ctr"/>
            <a:r>
              <a:rPr lang="en-US"/>
              <a:t>Scrisori</a:t>
            </a:r>
            <a:endParaRPr lang="en-US"/>
          </a:p>
          <a:p>
            <a:pPr algn="ctr"/>
            <a:r>
              <a:rPr lang="en-US"/>
              <a:t>Telegrame</a:t>
            </a:r>
            <a:endParaRPr lang="en-US"/>
          </a:p>
          <a:p>
            <a:pPr algn="ctr"/>
            <a:r>
              <a:rPr lang="en-US"/>
              <a:t>Fax-uri</a:t>
            </a:r>
            <a:endParaRPr lang="ro-RO"/>
          </a:p>
          <a:p>
            <a:pPr algn="ctr"/>
            <a:endParaRPr lang="ro-RO"/>
          </a:p>
        </p:txBody>
      </p:sp>
      <p:sp>
        <p:nvSpPr>
          <p:cNvPr id="73739" name="Rectangle 11"/>
          <p:cNvSpPr>
            <a:spLocks noChangeArrowheads="1"/>
          </p:cNvSpPr>
          <p:nvPr/>
        </p:nvSpPr>
        <p:spPr bwMode="auto">
          <a:xfrm>
            <a:off x="6300788" y="2852738"/>
            <a:ext cx="1582737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algn="ctr"/>
            <a:r>
              <a:rPr lang="en-US"/>
              <a:t>Internet</a:t>
            </a:r>
            <a:endParaRPr lang="en-US"/>
          </a:p>
          <a:p>
            <a:pPr algn="ctr"/>
            <a:r>
              <a:rPr lang="en-US"/>
              <a:t>Mail/Chat</a:t>
            </a:r>
            <a:endParaRPr lang="ro-RO"/>
          </a:p>
          <a:p>
            <a:pPr algn="ctr"/>
            <a:endParaRPr lang="ro-RO"/>
          </a:p>
        </p:txBody>
      </p:sp>
      <p:sp>
        <p:nvSpPr>
          <p:cNvPr id="73740" name="Rectangle 12"/>
          <p:cNvSpPr>
            <a:spLocks noChangeArrowheads="1"/>
          </p:cNvSpPr>
          <p:nvPr/>
        </p:nvSpPr>
        <p:spPr bwMode="auto">
          <a:xfrm>
            <a:off x="827088" y="5013325"/>
            <a:ext cx="187325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algn="ctr"/>
            <a:endParaRPr lang="en-US"/>
          </a:p>
          <a:p>
            <a:pPr algn="ctr"/>
            <a:r>
              <a:rPr lang="en-US"/>
              <a:t>Televiziune</a:t>
            </a:r>
            <a:endParaRPr lang="en-US"/>
          </a:p>
          <a:p>
            <a:pPr algn="ctr"/>
            <a:r>
              <a:rPr lang="en-US"/>
              <a:t>Radio</a:t>
            </a:r>
            <a:endParaRPr lang="ro-RO"/>
          </a:p>
          <a:p>
            <a:pPr algn="ctr"/>
            <a:endParaRPr lang="ro-RO"/>
          </a:p>
        </p:txBody>
      </p:sp>
      <p:sp>
        <p:nvSpPr>
          <p:cNvPr id="73741" name="Rectangle 13"/>
          <p:cNvSpPr>
            <a:spLocks noChangeArrowheads="1"/>
          </p:cNvSpPr>
          <p:nvPr/>
        </p:nvSpPr>
        <p:spPr bwMode="auto">
          <a:xfrm>
            <a:off x="3492500" y="5084763"/>
            <a:ext cx="17272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algn="ctr"/>
            <a:r>
              <a:rPr lang="en-US"/>
              <a:t>Discu</a:t>
            </a:r>
            <a:r>
              <a:rPr lang="ro-RO"/>
              <a:t>ţ</a:t>
            </a:r>
            <a:r>
              <a:rPr lang="en-US"/>
              <a:t>ii</a:t>
            </a:r>
            <a:endParaRPr lang="en-US"/>
          </a:p>
          <a:p>
            <a:pPr algn="ctr"/>
            <a:r>
              <a:rPr lang="en-US"/>
              <a:t> </a:t>
            </a:r>
            <a:r>
              <a:rPr lang="ro-RO"/>
              <a:t>î</a:t>
            </a:r>
            <a:r>
              <a:rPr lang="en-US"/>
              <a:t>ntre 4 ochi</a:t>
            </a:r>
            <a:endParaRPr lang="ro-RO"/>
          </a:p>
          <a:p>
            <a:pPr algn="ctr"/>
            <a:endParaRPr lang="ro-RO"/>
          </a:p>
        </p:txBody>
      </p:sp>
      <p:sp>
        <p:nvSpPr>
          <p:cNvPr id="73742" name="Rectangle 14"/>
          <p:cNvSpPr>
            <a:spLocks noChangeArrowheads="1"/>
          </p:cNvSpPr>
          <p:nvPr/>
        </p:nvSpPr>
        <p:spPr bwMode="auto">
          <a:xfrm>
            <a:off x="6227763" y="4941888"/>
            <a:ext cx="1728787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algn="ctr"/>
            <a:r>
              <a:rPr lang="en-US"/>
              <a:t>Telefon</a:t>
            </a:r>
            <a:endParaRPr lang="ro-RO"/>
          </a:p>
        </p:txBody>
      </p:sp>
      <p:sp>
        <p:nvSpPr>
          <p:cNvPr id="73743" name="Line 15"/>
          <p:cNvSpPr>
            <a:spLocks noChangeShapeType="1"/>
          </p:cNvSpPr>
          <p:nvPr/>
        </p:nvSpPr>
        <p:spPr bwMode="auto">
          <a:xfrm flipH="1" flipV="1">
            <a:off x="1763713" y="1700213"/>
            <a:ext cx="1871662" cy="1081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3744" name="Line 16"/>
          <p:cNvSpPr>
            <a:spLocks noChangeShapeType="1"/>
          </p:cNvSpPr>
          <p:nvPr/>
        </p:nvSpPr>
        <p:spPr bwMode="auto">
          <a:xfrm flipH="1" flipV="1">
            <a:off x="4211638" y="1773238"/>
            <a:ext cx="73025" cy="719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3745" name="Line 17"/>
          <p:cNvSpPr>
            <a:spLocks noChangeShapeType="1"/>
          </p:cNvSpPr>
          <p:nvPr/>
        </p:nvSpPr>
        <p:spPr bwMode="auto">
          <a:xfrm flipV="1">
            <a:off x="5181600" y="1628775"/>
            <a:ext cx="1622425" cy="1287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3746" name="Line 18"/>
          <p:cNvSpPr>
            <a:spLocks noChangeShapeType="1"/>
          </p:cNvSpPr>
          <p:nvPr/>
        </p:nvSpPr>
        <p:spPr bwMode="auto">
          <a:xfrm flipH="1" flipV="1">
            <a:off x="2484438" y="3213100"/>
            <a:ext cx="9350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3747" name="Line 19"/>
          <p:cNvSpPr>
            <a:spLocks noChangeShapeType="1"/>
          </p:cNvSpPr>
          <p:nvPr/>
        </p:nvSpPr>
        <p:spPr bwMode="auto">
          <a:xfrm flipV="1">
            <a:off x="5292725" y="3284538"/>
            <a:ext cx="10080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3748" name="Line 20"/>
          <p:cNvSpPr>
            <a:spLocks noChangeShapeType="1"/>
          </p:cNvSpPr>
          <p:nvPr/>
        </p:nvSpPr>
        <p:spPr bwMode="auto">
          <a:xfrm>
            <a:off x="4318000" y="4140200"/>
            <a:ext cx="38100" cy="9445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3749" name="Line 21"/>
          <p:cNvSpPr>
            <a:spLocks noChangeShapeType="1"/>
          </p:cNvSpPr>
          <p:nvPr/>
        </p:nvSpPr>
        <p:spPr bwMode="auto">
          <a:xfrm>
            <a:off x="4965700" y="3924300"/>
            <a:ext cx="2127250" cy="1017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3750" name="Line 22"/>
          <p:cNvSpPr>
            <a:spLocks noChangeShapeType="1"/>
          </p:cNvSpPr>
          <p:nvPr/>
        </p:nvSpPr>
        <p:spPr bwMode="auto">
          <a:xfrm flipH="1">
            <a:off x="1619250" y="3789363"/>
            <a:ext cx="1944688" cy="1223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4448175" y="3244850"/>
            <a:ext cx="247650" cy="3667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/>
              <a:t> </a:t>
            </a:r>
            <a:endParaRPr lang="ro-RO"/>
          </a:p>
        </p:txBody>
      </p:sp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899592" y="260649"/>
            <a:ext cx="5905202" cy="83099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r>
              <a:rPr lang="ro-RO" sz="2400" dirty="0"/>
              <a:t> </a:t>
            </a:r>
            <a:endParaRPr lang="en-US" sz="2400" b="1" dirty="0"/>
          </a:p>
          <a:p>
            <a:r>
              <a:rPr lang="ro-RO" sz="2400" b="1" dirty="0"/>
              <a:t>LIDERUL SINDICAL- UN BUN ORATOR!</a:t>
            </a:r>
            <a:endParaRPr lang="en-US" sz="2400" b="1" dirty="0"/>
          </a:p>
        </p:txBody>
      </p:sp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467544" y="1124744"/>
            <a:ext cx="8352928" cy="529375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r>
              <a:rPr lang="ro-RO" sz="1600" b="1" dirty="0"/>
              <a:t>Comunicarea publică</a:t>
            </a:r>
            <a:r>
              <a:rPr lang="ro-RO" sz="1600" dirty="0"/>
              <a:t> are loc în cazul unei prelegeri, cuvântări, expuneri, </a:t>
            </a:r>
            <a:r>
              <a:rPr lang="ro-RO" sz="1600" dirty="0" smtClean="0"/>
              <a:t>sau </a:t>
            </a:r>
            <a:r>
              <a:rPr lang="ro-RO" sz="1600" b="1" dirty="0" smtClean="0"/>
              <a:t>prezentări </a:t>
            </a:r>
            <a:r>
              <a:rPr lang="ro-RO" sz="1600" b="1" dirty="0"/>
              <a:t>susţinute de o singură </a:t>
            </a:r>
            <a:r>
              <a:rPr lang="ro-RO" sz="1600" b="1" dirty="0" smtClean="0"/>
              <a:t>persoană.</a:t>
            </a:r>
            <a:r>
              <a:rPr lang="ro-RO" sz="1600" b="1" dirty="0"/>
              <a:t> </a:t>
            </a:r>
            <a:endParaRPr lang="ro-RO" sz="1600" b="1" dirty="0" smtClean="0"/>
          </a:p>
          <a:p>
            <a:r>
              <a:rPr lang="ro-RO" sz="1600" b="1" dirty="0" smtClean="0"/>
              <a:t>Comunicarea </a:t>
            </a:r>
            <a:r>
              <a:rPr lang="ro-RO" sz="1600" b="1" dirty="0"/>
              <a:t>de masă</a:t>
            </a:r>
            <a:r>
              <a:rPr lang="ro-RO" sz="1600" dirty="0"/>
              <a:t> are loc prin difuzarea mesajelor scrise, vorbite, sau vizuale </a:t>
            </a:r>
            <a:r>
              <a:rPr lang="ro-RO" sz="1600" dirty="0" smtClean="0"/>
              <a:t>de </a:t>
            </a:r>
            <a:r>
              <a:rPr lang="ro-RO" sz="1600" b="1" dirty="0" smtClean="0"/>
              <a:t>către </a:t>
            </a:r>
            <a:r>
              <a:rPr lang="ro-RO" sz="1600" b="1" dirty="0"/>
              <a:t>un sistem mediatic către un public </a:t>
            </a:r>
            <a:r>
              <a:rPr lang="ro-RO" sz="1600" b="1" dirty="0" smtClean="0"/>
              <a:t>numeros.</a:t>
            </a:r>
            <a:r>
              <a:rPr lang="ro-RO" sz="1600" dirty="0"/>
              <a:t> Cuprinde o mare varietate de </a:t>
            </a:r>
            <a:r>
              <a:rPr lang="ro-RO" sz="1600" dirty="0" smtClean="0"/>
              <a:t>forme precum </a:t>
            </a:r>
            <a:r>
              <a:rPr lang="ro-RO" sz="1600" dirty="0"/>
              <a:t>cartea, presa scrisă, audiovizualul. Caracteristica principală a comunicării </a:t>
            </a:r>
            <a:r>
              <a:rPr lang="ro-RO" sz="1600" dirty="0" smtClean="0"/>
              <a:t>de masă </a:t>
            </a:r>
            <a:r>
              <a:rPr lang="ro-RO" sz="1600" dirty="0"/>
              <a:t>constă în faptul că răspunsul este decalat în timp, mesajul mergând într-o singură direcţie. </a:t>
            </a:r>
            <a:endParaRPr lang="en-US" sz="1600" b="1" dirty="0"/>
          </a:p>
          <a:p>
            <a:r>
              <a:rPr lang="ro-RO" sz="1600" dirty="0"/>
              <a:t> </a:t>
            </a:r>
            <a:r>
              <a:rPr lang="ro-RO" sz="1600" dirty="0" smtClean="0"/>
              <a:t> </a:t>
            </a:r>
            <a:r>
              <a:rPr lang="ro-RO" sz="1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 SPEAKING  </a:t>
            </a:r>
            <a:r>
              <a:rPr lang="ro-RO" sz="1600" b="1" dirty="0"/>
              <a:t>este </a:t>
            </a:r>
            <a:r>
              <a:rPr lang="ro-RO" sz="1600" dirty="0"/>
              <a:t>discursul public</a:t>
            </a:r>
            <a:r>
              <a:rPr lang="ro-RO" sz="1600" b="1" dirty="0"/>
              <a:t> și este al celor care vor să își dezvolte abilitatea de a crea şi susţine un discurs puternic în prezentări de succes, cât şi în orice audienţă unde se doreşte un impact major, urmărind reacțiile de moment ale publicului/beneficiarilor/ </a:t>
            </a:r>
            <a:r>
              <a:rPr lang="ro-RO" sz="1600" b="1" dirty="0" smtClean="0"/>
              <a:t>partenerilor.</a:t>
            </a:r>
            <a:r>
              <a:rPr lang="ro-RO" sz="1600" b="1" dirty="0"/>
              <a:t> </a:t>
            </a:r>
            <a:endParaRPr lang="ro-RO" sz="1600" b="1" dirty="0" smtClean="0"/>
          </a:p>
          <a:p>
            <a:r>
              <a:rPr lang="ro-RO" sz="1600" b="1" dirty="0" smtClean="0"/>
              <a:t>DIALOGUL </a:t>
            </a:r>
            <a:r>
              <a:rPr lang="ro-RO" sz="1600" b="1" dirty="0"/>
              <a:t>ȘI </a:t>
            </a:r>
            <a:r>
              <a:rPr lang="ro-RO" sz="1600" b="1" dirty="0" smtClean="0"/>
              <a:t>INTERVIUL. </a:t>
            </a:r>
            <a:r>
              <a:rPr lang="ro-RO" sz="1600" dirty="0" smtClean="0"/>
              <a:t>În </a:t>
            </a:r>
            <a:r>
              <a:rPr lang="ro-RO" sz="1600" dirty="0"/>
              <a:t>mod obişnuit numim dialog numai limbajul verbal extern desfăşurat ca formă de relaţionare cu un alt semen al nostru şi îl distingem strict de monolog care deşi </a:t>
            </a:r>
            <a:r>
              <a:rPr lang="ro-RO" sz="1600" dirty="0" smtClean="0"/>
              <a:t>se derulează </a:t>
            </a:r>
            <a:r>
              <a:rPr lang="ro-RO" sz="1600" dirty="0"/>
              <a:t>într-un context social şi pe fondul unei relaţii sociale definite acordă </a:t>
            </a:r>
            <a:r>
              <a:rPr lang="ro-RO" sz="1600" dirty="0" smtClean="0"/>
              <a:t>în comunicare </a:t>
            </a:r>
            <a:r>
              <a:rPr lang="ro-RO" sz="1600" dirty="0"/>
              <a:t>roluri diferite partenerilor </a:t>
            </a:r>
            <a:r>
              <a:rPr lang="ro-RO" sz="1600" dirty="0" smtClean="0"/>
              <a:t>implicaţi.</a:t>
            </a:r>
            <a:r>
              <a:rPr lang="ro-RO" sz="1600" dirty="0"/>
              <a:t> </a:t>
            </a:r>
            <a:endParaRPr lang="ro-RO" sz="1600" dirty="0" smtClean="0"/>
          </a:p>
          <a:p>
            <a:r>
              <a:rPr lang="ro-RO" sz="1600" dirty="0" smtClean="0"/>
              <a:t>     Cuvintele </a:t>
            </a:r>
            <a:r>
              <a:rPr lang="ro-RO" sz="1600" dirty="0"/>
              <a:t>(conţinut) transportă idei, noţiuni şi concepte, în timp ce tonul vocii şi limbajul corpului (relaţie) transmit atitudini, emoţii şi sentimente. </a:t>
            </a:r>
            <a:endParaRPr lang="ro-RO" sz="1600" dirty="0" smtClean="0"/>
          </a:p>
          <a:p>
            <a:r>
              <a:rPr lang="ro-RO" sz="1600" dirty="0" smtClean="0"/>
              <a:t>    Planul </a:t>
            </a:r>
            <a:r>
              <a:rPr lang="ro-RO" sz="1600" dirty="0"/>
              <a:t>conţinutului reprezintă CE se comunică, în timp ce planul relaţiei concretizează CUM se comunică, definind astfel planul </a:t>
            </a:r>
            <a:r>
              <a:rPr lang="ro-RO" sz="1600" dirty="0" smtClean="0"/>
              <a:t>conţinutului. </a:t>
            </a:r>
            <a:endParaRPr lang="ro-RO" sz="1600" dirty="0" smtClean="0"/>
          </a:p>
          <a:p>
            <a:r>
              <a:rPr lang="ro-RO" sz="1600" b="1" i="1" dirty="0" smtClean="0"/>
              <a:t>Empatia </a:t>
            </a:r>
            <a:r>
              <a:rPr lang="ro-RO" sz="1600" b="1" i="1" dirty="0"/>
              <a:t>afectivă </a:t>
            </a:r>
            <a:r>
              <a:rPr lang="ro-RO" sz="1600" dirty="0"/>
              <a:t>presupune conştientizarea a ceea ce simte celălalt pe </a:t>
            </a:r>
            <a:r>
              <a:rPr lang="ro-RO" sz="1600" dirty="0" smtClean="0"/>
              <a:t>baza afirmaţiilor </a:t>
            </a:r>
            <a:r>
              <a:rPr lang="ro-RO" sz="1600" dirty="0"/>
              <a:t>acestuia</a:t>
            </a:r>
            <a:r>
              <a:rPr lang="ro-RO" sz="1600" dirty="0" smtClean="0"/>
              <a:t>.</a:t>
            </a:r>
            <a:endParaRPr lang="en-US" dirty="0"/>
          </a:p>
          <a:p>
            <a:endParaRPr lang="ro-RO" dirty="0"/>
          </a:p>
        </p:txBody>
      </p:sp>
      <p:pic>
        <p:nvPicPr>
          <p:cNvPr id="11" name="Picture 10" descr="RÃ©sultat de recherche d'images pour &quot;emoticoane&quot;"/>
          <p:cNvPicPr/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7668344" y="116632"/>
            <a:ext cx="1323404" cy="1025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/>
              <a:t>DINAMICA ŞEDINŢELOR</a:t>
            </a:r>
            <a:endParaRPr lang="en-US" sz="3200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331640" y="1268760"/>
            <a:ext cx="7560840" cy="461664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0550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Se pot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identifica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 diverse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tipuri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 de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comportament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/>
                <a:ea typeface="Calibri" panose="020F0502020204030204" charset="0"/>
                <a:cs typeface="Times New Roman" panose="02020603050405020304" pitchFamily="18" charset="0"/>
              </a:rPr>
              <a:t>î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şedinţe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.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Ele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 pot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fi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privite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 ca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/>
                <a:ea typeface="Calibri" panose="020F0502020204030204" charset="0"/>
                <a:cs typeface="Times New Roman" panose="02020603050405020304" pitchFamily="18" charset="0"/>
              </a:rPr>
              <a:t>„</a:t>
            </a:r>
            <a:r>
              <a:rPr kumimoji="0" lang="en-US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jocuri</a:t>
            </a:r>
            <a:r>
              <a:rPr kumimoji="0" lang="en-US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pe</a:t>
            </a:r>
            <a:r>
              <a:rPr kumimoji="0" lang="en-US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 care le </a:t>
            </a:r>
            <a:r>
              <a:rPr kumimoji="0" lang="en-US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joacă</a:t>
            </a:r>
            <a:r>
              <a:rPr kumimoji="0" lang="en-US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oamenii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/>
                <a:ea typeface="Calibri" panose="020F0502020204030204" charset="0"/>
                <a:cs typeface="Times New Roman" panose="02020603050405020304" pitchFamily="18" charset="0"/>
              </a:rPr>
              <a:t>”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/>
                <a:ea typeface="Calibri" panose="020F0502020204030204" charset="0"/>
                <a:cs typeface="Times New Roman" panose="02020603050405020304" pitchFamily="18" charset="0"/>
              </a:rPr>
              <a:t>î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timpul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şedinţelor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.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Pe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lista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 de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mai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jos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putem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descoperi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cunoştinţe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chiar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dacă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 nu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apar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 cu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numele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lor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adevărat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. Si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mai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/>
                <a:ea typeface="Calibri" panose="020F0502020204030204" charset="0"/>
                <a:cs typeface="Times New Roman" panose="02020603050405020304" pitchFamily="18" charset="0"/>
              </a:rPr>
              <a:t>î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ngrijorător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, am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putea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să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 ne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găsim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chiar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pe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noi</a:t>
            </a:r>
            <a:r>
              <a:rPr kumimoji="0" lang="ro-RO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!!!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 Nu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sunt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neapărat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nişte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comportamente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rele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/>
                <a:ea typeface="Calibri" panose="020F0502020204030204" charset="0"/>
                <a:cs typeface="Times New Roman" panose="02020603050405020304" pitchFamily="18" charset="0"/>
              </a:rPr>
              <a:t>î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 sine,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dar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sunt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sau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 pot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fi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dăunătoare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chiar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şi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când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 se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bazează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pe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cele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mai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bune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intenţii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şi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 motive: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90550" algn="l"/>
              </a:tabLst>
            </a:pPr>
            <a:r>
              <a:rPr kumimoji="0" lang="en-US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Agresorul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 / </a:t>
            </a:r>
            <a:r>
              <a:rPr kumimoji="0" lang="en-US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abuziv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 / persecutor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90550" algn="l"/>
              </a:tabLst>
            </a:pPr>
            <a:r>
              <a:rPr kumimoji="0" lang="en-US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Victima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90550" algn="l"/>
              </a:tabLst>
            </a:pPr>
            <a:r>
              <a:rPr kumimoji="0" lang="en-US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Salvatorul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90550" algn="l"/>
              </a:tabLst>
            </a:pPr>
            <a:r>
              <a:rPr kumimoji="0" lang="en-US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Linguşitorul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90550" algn="l"/>
              </a:tabLst>
            </a:pPr>
            <a:r>
              <a:rPr kumimoji="0" lang="en-US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Palavragiul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90550" algn="l"/>
              </a:tabLst>
            </a:pPr>
            <a:r>
              <a:rPr kumimoji="0" lang="en-US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Agresorul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pasiv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90550" algn="l"/>
              </a:tabLst>
            </a:pPr>
            <a:r>
              <a:rPr kumimoji="0" lang="en-US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Capriciosul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90550" algn="l"/>
              </a:tabLst>
            </a:pPr>
            <a:r>
              <a:rPr kumimoji="0" lang="en-US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Fixistul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90550" algn="l"/>
              </a:tabLst>
            </a:pPr>
            <a:r>
              <a:rPr kumimoji="0" lang="en-US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Analistul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 / </a:t>
            </a:r>
            <a:r>
              <a:rPr kumimoji="0" lang="en-US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logicianul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90550" algn="l"/>
              </a:tabLst>
            </a:pPr>
            <a:r>
              <a:rPr kumimoji="0" lang="en-US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Inspăimântatul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90550" algn="l"/>
              </a:tabLst>
            </a:pPr>
            <a:r>
              <a:rPr kumimoji="0" lang="en-US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Dictatorul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90550" algn="l"/>
              </a:tabLst>
            </a:pPr>
            <a:r>
              <a:rPr kumimoji="0" lang="en-US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Clownul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90550" algn="l"/>
              </a:tabLst>
            </a:pPr>
            <a:r>
              <a:rPr kumimoji="0" lang="en-US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Negativistul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90550" algn="l"/>
              </a:tabLst>
            </a:pPr>
            <a:r>
              <a:rPr kumimoji="0" lang="en-US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Bârfitorul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90550" algn="l"/>
              </a:tabLst>
            </a:pPr>
            <a:r>
              <a:rPr kumimoji="0" lang="en-US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Plângăreţul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706408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/>
              <a:t>FRAZE COMUNE PE CARE LE</a:t>
            </a:r>
            <a:r>
              <a:rPr lang="ro-RO" sz="2400" dirty="0" smtClean="0"/>
              <a:t> AUZIM ÎN ȘEDINȚE</a:t>
            </a:r>
            <a:endParaRPr lang="en-US" sz="2400" dirty="0"/>
          </a:p>
        </p:txBody>
      </p:sp>
      <p:sp>
        <p:nvSpPr>
          <p:cNvPr id="76801" name="Rectangle 1"/>
          <p:cNvSpPr>
            <a:spLocks noChangeArrowheads="1"/>
          </p:cNvSpPr>
          <p:nvPr/>
        </p:nvSpPr>
        <p:spPr bwMode="auto">
          <a:xfrm>
            <a:off x="1331640" y="1556792"/>
            <a:ext cx="7344816" cy="409342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90550" algn="l"/>
              </a:tabLst>
            </a:pP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Să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/>
                <a:ea typeface="Calibri" panose="020F0502020204030204" charset="0"/>
                <a:cs typeface="Times New Roman" panose="02020603050405020304" pitchFamily="18" charset="0"/>
              </a:rPr>
              <a:t>î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ncerăm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 cu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toţii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să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 o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scoatem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 la cap (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Linguşitorul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)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90550" algn="l"/>
              </a:tabLst>
            </a:pP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N-o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să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meargă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. (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Negativistul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)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90550" algn="l"/>
              </a:tabLst>
            </a:pP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Mai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bine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demisionez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decât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să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mă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răzgândesc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. (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Certăreţul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)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90550" algn="l"/>
              </a:tabLst>
            </a:pP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Iar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 o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luăm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 de la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capăt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? (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Plângăreţul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)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90550" algn="l"/>
              </a:tabLst>
            </a:pP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Suntem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pe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cale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să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fim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 de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acord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că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 nu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suntem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 de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acord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. (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Agresorul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pasiv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sau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linguşitorul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)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90550" algn="l"/>
              </a:tabLst>
            </a:pP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Dacă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toată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lumea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 e de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acord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 cine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sunt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eu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să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mă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opun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? (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Agresorul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pasiv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)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90550" algn="l"/>
              </a:tabLst>
            </a:pP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De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ce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trebuie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/>
                <a:ea typeface="Calibri" panose="020F0502020204030204" charset="0"/>
                <a:cs typeface="Times New Roman" panose="02020603050405020304" pitchFamily="18" charset="0"/>
              </a:rPr>
              <a:t>î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ntodeauna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să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te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trezeşti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tu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vorbind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/>
                <a:ea typeface="Calibri" panose="020F0502020204030204" charset="0"/>
                <a:cs typeface="Times New Roman" panose="02020603050405020304" pitchFamily="18" charset="0"/>
              </a:rPr>
              <a:t>î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n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ultimul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 moment?(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Acuzatorul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)</a:t>
            </a:r>
            <a:endParaRPr kumimoji="0" lang="en-US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90550" algn="l"/>
              </a:tabLst>
            </a:pP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De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ce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trebuie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eu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să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fac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mereu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treburile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cele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mai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grele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? (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Victima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)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850424"/>
          </a:xfrm>
        </p:spPr>
        <p:txBody>
          <a:bodyPr>
            <a:normAutofit/>
          </a:bodyPr>
          <a:lstStyle/>
          <a:p>
            <a:pPr algn="ctr"/>
            <a:r>
              <a:rPr lang="ro-RO" sz="3200" dirty="0" smtClean="0"/>
              <a:t>SOLUȚII SALVATOARE</a:t>
            </a:r>
            <a:endParaRPr lang="en-US" sz="3200" dirty="0"/>
          </a:p>
        </p:txBody>
      </p:sp>
      <p:sp>
        <p:nvSpPr>
          <p:cNvPr id="77825" name="Rectangle 1"/>
          <p:cNvSpPr>
            <a:spLocks noChangeArrowheads="1"/>
          </p:cNvSpPr>
          <p:nvPr/>
        </p:nvSpPr>
        <p:spPr bwMode="auto">
          <a:xfrm>
            <a:off x="1187624" y="1074803"/>
            <a:ext cx="7560840" cy="378565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0550" algn="l"/>
              </a:tabLst>
            </a:pP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Când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gândim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: "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Taci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 din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gură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că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 ne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prinde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miezul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nopţii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aici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!"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0550" algn="l"/>
              </a:tabLst>
            </a:pP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Trebuie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să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spunem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: "Se pare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că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 ne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/>
                <a:ea typeface="Calibri" panose="020F0502020204030204" charset="0"/>
                <a:cs typeface="Times New Roman" panose="02020603050405020304" pitchFamily="18" charset="0"/>
              </a:rPr>
              <a:t>î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nvârtim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/>
                <a:ea typeface="Calibri" panose="020F0502020204030204" charset="0"/>
                <a:cs typeface="Times New Roman" panose="02020603050405020304" pitchFamily="18" charset="0"/>
              </a:rPr>
              <a:t>î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n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cerc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."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0550" algn="l"/>
              </a:tabLst>
            </a:pP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Când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gândim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: "De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ce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naiba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vorbim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despre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asta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acum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?"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0550" algn="l"/>
              </a:tabLst>
            </a:pP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Trebuie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să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spunem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: "Se pare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că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 ne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/>
                <a:ea typeface="Calibri" panose="020F0502020204030204" charset="0"/>
                <a:cs typeface="Times New Roman" panose="02020603050405020304" pitchFamily="18" charset="0"/>
              </a:rPr>
              <a:t>î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ndepărtăm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 de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agendă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."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0550" algn="l"/>
              </a:tabLst>
            </a:pP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Când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gândim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: "Nu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te-ai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pregătit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şi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 ne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pierdem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timpul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degeaba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."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0550" algn="l"/>
              </a:tabLst>
            </a:pP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Trebuie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să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spunem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: "Se pare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că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 nu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avem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suficiente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informaţii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pentru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 a continua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/>
                <a:ea typeface="Calibri" panose="020F0502020204030204" charset="0"/>
                <a:cs typeface="Times New Roman" panose="02020603050405020304" pitchFamily="18" charset="0"/>
              </a:rPr>
              <a:t>î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n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direcţia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asta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."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0550" algn="l"/>
              </a:tabLst>
            </a:pP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Când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gândim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: "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Aş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vrea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 ca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voi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doi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să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tăceţi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şi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să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/>
                <a:ea typeface="Calibri" panose="020F0502020204030204" charset="0"/>
                <a:cs typeface="Times New Roman" panose="02020603050405020304" pitchFamily="18" charset="0"/>
              </a:rPr>
              <a:t>î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l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ascultăm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ro-RO" sz="1600" i="1" dirty="0" smtClean="0"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pe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cel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 care conduce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şedinţa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."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0550" algn="l"/>
              </a:tabLst>
            </a:pP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Trebuie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să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spunem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: "Se pare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că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avem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două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şedinţe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/>
                <a:ea typeface="Calibri" panose="020F0502020204030204" charset="0"/>
                <a:cs typeface="Times New Roman" panose="02020603050405020304" pitchFamily="18" charset="0"/>
              </a:rPr>
              <a:t>î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n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acelaşi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timp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."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0550" algn="l"/>
              </a:tabLst>
            </a:pP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Când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gândim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: "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Vorbeşte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,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vorbeşte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,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vorbeşte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şi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 nu o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să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ajungem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nicăieri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/>
                <a:ea typeface="Calibri" panose="020F0502020204030204" charset="0"/>
                <a:cs typeface="Times New Roman" panose="02020603050405020304" pitchFamily="18" charset="0"/>
              </a:rPr>
              <a:t>î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n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felul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ăsta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."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0550" algn="l"/>
              </a:tabLst>
            </a:pP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Trebuie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să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spunem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: "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Suntem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/>
                <a:ea typeface="Calibri" panose="020F0502020204030204" charset="0"/>
                <a:cs typeface="Times New Roman" panose="02020603050405020304" pitchFamily="18" charset="0"/>
              </a:rPr>
              <a:t>î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ncă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 la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primul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punct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 de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pe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ordinea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 de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zi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."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0550" algn="l"/>
              </a:tabLst>
            </a:pP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Când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gândim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: "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Aceste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două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persoane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chiar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 nu se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agreează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deloc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."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0550" algn="l"/>
              </a:tabLst>
            </a:pP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Trebuie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să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spunem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: "Se pare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că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lucrurile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iau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 o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/>
                <a:ea typeface="Calibri" panose="020F0502020204030204" charset="0"/>
                <a:cs typeface="Times New Roman" panose="02020603050405020304" pitchFamily="18" charset="0"/>
              </a:rPr>
              <a:t>î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ntorsătură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personală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charset="0"/>
                <a:cs typeface="Times New Roman" panose="02020603050405020304" pitchFamily="18" charset="0"/>
              </a:rPr>
              <a:t>.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/>
                <a:ea typeface="Calibri" panose="020F0502020204030204" charset="0"/>
                <a:cs typeface="Times New Roman" panose="02020603050405020304" pitchFamily="18" charset="0"/>
              </a:rPr>
              <a:t>”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259632" y="476672"/>
            <a:ext cx="7128792" cy="212365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</a:ln>
          <a:effectLst/>
        </p:spPr>
        <p:txBody>
          <a:bodyPr vert="horz" wrap="square" lIns="0" tIns="0" rIns="0" bIns="0" numCol="1" anchor="ctr" anchorCtr="0" compatLnSpc="1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o-RO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  <a:cs typeface="Iskoola Pota" panose="02020603050405030304" pitchFamily="34" charset="0"/>
              </a:rPr>
              <a:t>LIDERUL SINDICAL- UN BUN ORATOR! </a:t>
            </a:r>
            <a:endParaRPr kumimoji="0" lang="ro-RO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3F3F3F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Iskoola Pota" panose="02020603050405030304" pitchFamily="34" charset="0"/>
              </a:rPr>
              <a:t>           PUBLIC SPEAKING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3F3F3F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Iskoola Pota" panose="02020603050405030304" pitchFamily="34" charset="0"/>
              </a:rPr>
              <a:t>este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3F3F3F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Iskoola Pota" panose="02020603050405030304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3F3F3F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Iskoola Pota" panose="02020603050405030304" pitchFamily="34" charset="0"/>
              </a:rPr>
              <a:t>discursul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3F3F3F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Iskoola Pota" panose="02020603050405030304" pitchFamily="34" charset="0"/>
              </a:rPr>
              <a:t> public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3F3F3F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Iskoola Pota" panose="02020603050405030304" pitchFamily="34" charset="0"/>
              </a:rPr>
              <a:t>și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3F3F3F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Iskoola Pota" panose="02020603050405030304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3F3F3F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Iskoola Pota" panose="02020603050405030304" pitchFamily="34" charset="0"/>
              </a:rPr>
              <a:t>este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3F3F3F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Iskoola Pota" panose="02020603050405030304" pitchFamily="34" charset="0"/>
              </a:rPr>
              <a:t> al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3F3F3F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Iskoola Pota" panose="02020603050405030304" pitchFamily="34" charset="0"/>
              </a:rPr>
              <a:t>celor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3F3F3F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Iskoola Pota" panose="02020603050405030304" pitchFamily="34" charset="0"/>
              </a:rPr>
              <a:t> care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3F3F3F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Iskoola Pota" panose="02020603050405030304" pitchFamily="34" charset="0"/>
              </a:rPr>
              <a:t>vor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3F3F3F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Iskoola Pota" panose="02020603050405030304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3F3F3F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Iskoola Pota" panose="02020603050405030304" pitchFamily="34" charset="0"/>
              </a:rPr>
              <a:t>să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3F3F3F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Iskoola Pota" panose="02020603050405030304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3F3F3F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Iskoola Pota" panose="02020603050405030304" pitchFamily="34" charset="0"/>
              </a:rPr>
              <a:t>își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3F3F3F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Iskoola Pota" panose="02020603050405030304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3F3F3F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Iskoola Pota" panose="02020603050405030304" pitchFamily="34" charset="0"/>
              </a:rPr>
              <a:t>dezvolte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3F3F3F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Iskoola Pota" panose="02020603050405030304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3F3F3F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Iskoola Pota" panose="02020603050405030304" pitchFamily="34" charset="0"/>
              </a:rPr>
              <a:t>abilitatea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3F3F3F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Iskoola Pota" panose="02020603050405030304" pitchFamily="34" charset="0"/>
              </a:rPr>
              <a:t> de a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3F3F3F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Iskoola Pota" panose="02020603050405030304" pitchFamily="34" charset="0"/>
              </a:rPr>
              <a:t>crea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3F3F3F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Iskoola Pota" panose="02020603050405030304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3F3F3F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Iskoola Pota" panose="02020603050405030304" pitchFamily="34" charset="0"/>
              </a:rPr>
              <a:t>şi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3F3F3F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Iskoola Pota" panose="02020603050405030304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3F3F3F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Iskoola Pota" panose="02020603050405030304" pitchFamily="34" charset="0"/>
              </a:rPr>
              <a:t>susţine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3F3F3F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Iskoola Pota" panose="02020603050405030304" pitchFamily="34" charset="0"/>
              </a:rPr>
              <a:t> un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3F3F3F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Iskoola Pota" panose="02020603050405030304" pitchFamily="34" charset="0"/>
              </a:rPr>
              <a:t>discurs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3F3F3F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Iskoola Pota" panose="02020603050405030304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3F3F3F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Iskoola Pota" panose="02020603050405030304" pitchFamily="34" charset="0"/>
              </a:rPr>
              <a:t>puternic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3F3F3F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Iskoola Pota" panose="02020603050405030304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3F3F3F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Iskoola Pota" panose="02020603050405030304" pitchFamily="34" charset="0"/>
              </a:rPr>
              <a:t>în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3F3F3F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Iskoola Pota" panose="02020603050405030304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3F3F3F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Iskoola Pota" panose="02020603050405030304" pitchFamily="34" charset="0"/>
              </a:rPr>
              <a:t>prezentări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3F3F3F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Iskoola Pota" panose="02020603050405030304" pitchFamily="34" charset="0"/>
              </a:rPr>
              <a:t> de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3F3F3F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Iskoola Pota" panose="02020603050405030304" pitchFamily="34" charset="0"/>
              </a:rPr>
              <a:t>succes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3F3F3F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Iskoola Pota" panose="02020603050405030304" pitchFamily="34" charset="0"/>
              </a:rPr>
              <a:t>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3F3F3F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Iskoola Pota" panose="02020603050405030304" pitchFamily="34" charset="0"/>
              </a:rPr>
              <a:t>cât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3F3F3F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Iskoola Pota" panose="02020603050405030304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3F3F3F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Iskoola Pota" panose="02020603050405030304" pitchFamily="34" charset="0"/>
              </a:rPr>
              <a:t>şi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3F3F3F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Iskoola Pota" panose="02020603050405030304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3F3F3F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Iskoola Pota" panose="02020603050405030304" pitchFamily="34" charset="0"/>
              </a:rPr>
              <a:t>în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3F3F3F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Iskoola Pota" panose="02020603050405030304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3F3F3F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Iskoola Pota" panose="02020603050405030304" pitchFamily="34" charset="0"/>
              </a:rPr>
              <a:t>orice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3F3F3F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Iskoola Pota" panose="02020603050405030304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3F3F3F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Iskoola Pota" panose="02020603050405030304" pitchFamily="34" charset="0"/>
              </a:rPr>
              <a:t>audienţă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3F3F3F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Iskoola Pota" panose="02020603050405030304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3F3F3F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Iskoola Pota" panose="02020603050405030304" pitchFamily="34" charset="0"/>
              </a:rPr>
              <a:t>unde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3F3F3F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Iskoola Pota" panose="02020603050405030304" pitchFamily="34" charset="0"/>
              </a:rPr>
              <a:t> se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3F3F3F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Iskoola Pota" panose="02020603050405030304" pitchFamily="34" charset="0"/>
              </a:rPr>
              <a:t>doreşte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3F3F3F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Iskoola Pota" panose="02020603050405030304" pitchFamily="34" charset="0"/>
              </a:rPr>
              <a:t> un impact major,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3F3F3F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Iskoola Pota" panose="02020603050405030304" pitchFamily="34" charset="0"/>
              </a:rPr>
              <a:t>urmărind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3F3F3F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Iskoola Pota" panose="02020603050405030304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3F3F3F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Iskoola Pota" panose="02020603050405030304" pitchFamily="34" charset="0"/>
              </a:rPr>
              <a:t>reacțiile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3F3F3F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Iskoola Pota" panose="02020603050405030304" pitchFamily="34" charset="0"/>
              </a:rPr>
              <a:t> de moment ale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3F3F3F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Iskoola Pota" panose="02020603050405030304" pitchFamily="34" charset="0"/>
              </a:rPr>
              <a:t>publicului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3F3F3F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Iskoola Pota" panose="02020603050405030304" pitchFamily="34" charset="0"/>
              </a:rPr>
              <a:t>/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3F3F3F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Iskoola Pota" panose="02020603050405030304" pitchFamily="34" charset="0"/>
              </a:rPr>
              <a:t>beneficiarilor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3F3F3F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Iskoola Pota" panose="02020603050405030304" pitchFamily="34" charset="0"/>
              </a:rPr>
              <a:t>/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3F3F3F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Iskoola Pota" panose="02020603050405030304" pitchFamily="34" charset="0"/>
              </a:rPr>
              <a:t>partenerilor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3F3F3F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Iskoola Pota" panose="02020603050405030304" pitchFamily="34" charset="0"/>
              </a:rPr>
              <a:t>. </a:t>
            </a:r>
            <a:endParaRPr kumimoji="0" lang="ro-RO" sz="2000" b="0" i="0" u="none" strike="noStrike" cap="none" normalizeH="0" baseline="0" dirty="0" smtClean="0">
              <a:ln>
                <a:noFill/>
              </a:ln>
              <a:solidFill>
                <a:srgbClr val="3F3F3F"/>
              </a:solidFill>
              <a:effectLst/>
              <a:latin typeface="Constantia" panose="02030602050306030303" pitchFamily="18" charset="0"/>
              <a:ea typeface="Calibri" panose="020F0502020204030204" charset="0"/>
              <a:cs typeface="Iskoola Pota" panose="020206030504050303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http://www.dragosstoian.ro/wp-content/uploads/2015/08/Infografic-cum-sa-pregatesti-un-discurs-sau-o-prezentare-in-public-1024x765.jpg"/>
          <p:cNvPicPr/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835696" y="2492896"/>
            <a:ext cx="5688632" cy="35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1"/>
          <p:cNvSpPr>
            <a:spLocks noChangeArrowheads="1"/>
          </p:cNvSpPr>
          <p:nvPr/>
        </p:nvSpPr>
        <p:spPr bwMode="auto">
          <a:xfrm>
            <a:off x="1547664" y="642755"/>
            <a:ext cx="6696744" cy="397031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Iskoola Pota" panose="02020603050405030304" pitchFamily="34" charset="0"/>
              </a:rPr>
              <a:t>   </a:t>
            </a: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Iskoola Pota" panose="02020603050405030304" pitchFamily="34" charset="0"/>
              </a:rPr>
              <a:t>APLICAȚIE: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Iskoola Pota" panose="02020603050405030304" pitchFamily="34" charset="0"/>
              </a:rPr>
              <a:t> </a:t>
            </a:r>
            <a:endParaRPr kumimoji="0" lang="ro-RO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anose="02030602050306030303" pitchFamily="18" charset="0"/>
              <a:ea typeface="Calibri" panose="020F0502020204030204" charset="0"/>
              <a:cs typeface="Iskoola Pota" panose="020206030504050303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Iskoola Pota" panose="02020603050405030304" pitchFamily="34" charset="0"/>
              </a:rPr>
              <a:t>La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Iskoola Pota" panose="02020603050405030304" pitchFamily="34" charset="0"/>
              </a:rPr>
              <a:t>nivelul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Iskoola Pota" panose="02020603050405030304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Iskoola Pota" panose="02020603050405030304" pitchFamily="34" charset="0"/>
              </a:rPr>
              <a:t>fiecărei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Iskoola Pota" panose="02020603050405030304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Iskoola Pota" panose="02020603050405030304" pitchFamily="34" charset="0"/>
              </a:rPr>
              <a:t>echipe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Iskoola Pota" panose="02020603050405030304" pitchFamily="34" charset="0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Iskoola Pota" panose="02020603050405030304" pitchFamily="34" charset="0"/>
              </a:rPr>
              <a:t>realizați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Iskoola Pota" panose="02020603050405030304" pitchFamily="34" charset="0"/>
              </a:rPr>
              <a:t> un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Iskoola Pota" panose="02020603050405030304" pitchFamily="34" charset="0"/>
              </a:rPr>
              <a:t>Infografic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Iskoola Pota" panose="02020603050405030304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Iskoola Pota" panose="02020603050405030304" pitchFamily="34" charset="0"/>
              </a:rPr>
              <a:t>și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Iskoola Pota" panose="02020603050405030304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Iskoola Pota" panose="02020603050405030304" pitchFamily="34" charset="0"/>
              </a:rPr>
              <a:t>pregătiți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Iskoola Pota" panose="02020603050405030304" pitchFamily="34" charset="0"/>
              </a:rPr>
              <a:t> un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Iskoola Pota" panose="02020603050405030304" pitchFamily="34" charset="0"/>
              </a:rPr>
              <a:t>lider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Iskoola Pota" panose="02020603050405030304" pitchFamily="34" charset="0"/>
              </a:rPr>
              <a:t> din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Iskoola Pota" panose="02020603050405030304" pitchFamily="34" charset="0"/>
              </a:rPr>
              <a:t>rândul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Iskoola Pota" panose="02020603050405030304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Iskoola Pota" panose="02020603050405030304" pitchFamily="34" charset="0"/>
              </a:rPr>
              <a:t>membrilor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Iskoola Pota" panose="02020603050405030304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Iskoola Pota" panose="02020603050405030304" pitchFamily="34" charset="0"/>
              </a:rPr>
              <a:t>grupului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Iskoola Pota" panose="02020603050405030304" pitchFamily="34" charset="0"/>
              </a:rPr>
              <a:t> care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Iskoola Pota" panose="02020603050405030304" pitchFamily="34" charset="0"/>
              </a:rPr>
              <a:t>să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Iskoola Pota" panose="02020603050405030304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Iskoola Pota" panose="02020603050405030304" pitchFamily="34" charset="0"/>
              </a:rPr>
              <a:t>susțină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Iskoola Pota" panose="02020603050405030304" pitchFamily="34" charset="0"/>
              </a:rPr>
              <a:t> un Public speaking. </a:t>
            </a:r>
            <a:endParaRPr kumimoji="0" lang="ro-RO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anose="02030602050306030303" pitchFamily="18" charset="0"/>
              <a:ea typeface="Calibri" panose="020F0502020204030204" charset="0"/>
              <a:cs typeface="Iskoola Pota" panose="020206030504050303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Iskoola Pota" panose="02020603050405030304" pitchFamily="34" charset="0"/>
              </a:rPr>
              <a:t>Toate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Iskoola Pota" panose="02020603050405030304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Iskoola Pota" panose="02020603050405030304" pitchFamily="34" charset="0"/>
              </a:rPr>
              <a:t>echipele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Iskoola Pota" panose="02020603050405030304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Iskoola Pota" panose="02020603050405030304" pitchFamily="34" charset="0"/>
              </a:rPr>
              <a:t>vor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Iskoola Pota" panose="02020603050405030304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Iskoola Pota" panose="02020603050405030304" pitchFamily="34" charset="0"/>
              </a:rPr>
              <a:t>lucra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Iskoola Pota" panose="02020603050405030304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Iskoola Pota" panose="02020603050405030304" pitchFamily="34" charset="0"/>
              </a:rPr>
              <a:t>pe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Iskoola Pota" panose="02020603050405030304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Iskoola Pota" panose="02020603050405030304" pitchFamily="34" charset="0"/>
              </a:rPr>
              <a:t>același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Iskoola Pota" panose="02020603050405030304" pitchFamily="34" charset="0"/>
              </a:rPr>
              <a:t> text: fie ales din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Iskoola Pota" panose="02020603050405030304" pitchFamily="34" charset="0"/>
              </a:rPr>
              <a:t>cele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Iskoola Pota" panose="02020603050405030304" pitchFamily="34" charset="0"/>
              </a:rPr>
              <a:t> 2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Iskoola Pota" panose="02020603050405030304" pitchFamily="34" charset="0"/>
              </a:rPr>
              <a:t>exemple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Iskoola Pota" panose="02020603050405030304" pitchFamily="34" charset="0"/>
              </a:rPr>
              <a:t>:</a:t>
            </a:r>
            <a:endParaRPr kumimoji="0" lang="ro-RO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anose="02030602050306030303" pitchFamily="18" charset="0"/>
              <a:ea typeface="Calibri" panose="020F0502020204030204" charset="0"/>
              <a:cs typeface="Iskoola Pota" panose="020206030504050303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Calibri" panose="020F0502020204030204"/>
                <a:ea typeface="Calibri" panose="020F0502020204030204" charset="0"/>
                <a:cs typeface="Iskoola Pota" panose="02020603050405030304" pitchFamily="34" charset="0"/>
              </a:rPr>
              <a:t>”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Iskoola Pota" panose="02020603050405030304" pitchFamily="34" charset="0"/>
              </a:rPr>
              <a:t>Conflictele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Iskoola Pota" panose="02020603050405030304" pitchFamily="34" charset="0"/>
              </a:rPr>
              <a:t> din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Iskoola Pota" panose="02020603050405030304" pitchFamily="34" charset="0"/>
              </a:rPr>
              <a:t>școli-pledoarie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Iskoola Pota" panose="02020603050405030304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Iskoola Pota" panose="02020603050405030304" pitchFamily="34" charset="0"/>
              </a:rPr>
              <a:t>pentru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Iskoola Pota" panose="02020603050405030304" pitchFamily="34" charset="0"/>
              </a:rPr>
              <a:t> dialog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Iskoola Pota" panose="02020603050405030304" pitchFamily="34" charset="0"/>
              </a:rPr>
              <a:t>și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Iskoola Pota" panose="02020603050405030304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Iskoola Pota" panose="02020603050405030304" pitchFamily="34" charset="0"/>
              </a:rPr>
              <a:t>cooperare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/>
                <a:ea typeface="Calibri" panose="020F0502020204030204" charset="0"/>
                <a:cs typeface="Iskoola Pota" panose="02020603050405030304" pitchFamily="34" charset="0"/>
              </a:rPr>
              <a:t>”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Iskoola Pota" panose="02020603050405030304" pitchFamily="34" charset="0"/>
              </a:rPr>
              <a:t>sau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Iskoola Pota" panose="02020603050405030304" pitchFamily="34" charset="0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/>
                <a:ea typeface="Calibri" panose="020F0502020204030204" charset="0"/>
                <a:cs typeface="Iskoola Pota" panose="02020603050405030304" pitchFamily="34" charset="0"/>
              </a:rPr>
              <a:t>”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Iskoola Pota" panose="02020603050405030304" pitchFamily="34" charset="0"/>
              </a:rPr>
              <a:t>Iar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Iskoola Pota" panose="02020603050405030304" pitchFamily="34" charset="0"/>
              </a:rPr>
              <a:t> ne-au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Iskoola Pota" panose="02020603050405030304" pitchFamily="34" charset="0"/>
              </a:rPr>
              <a:t>mințit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Iskoola Pota" panose="02020603050405030304" pitchFamily="34" charset="0"/>
              </a:rPr>
              <a:t>!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/>
                <a:ea typeface="Calibri" panose="020F0502020204030204" charset="0"/>
                <a:cs typeface="Iskoola Pota" panose="02020603050405030304" pitchFamily="34" charset="0"/>
              </a:rPr>
              <a:t>”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Iskoola Pota" panose="02020603050405030304" pitchFamily="34" charset="0"/>
              </a:rPr>
              <a:t>, fie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Iskoola Pota" panose="02020603050405030304" pitchFamily="34" charset="0"/>
              </a:rPr>
              <a:t>altul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Iskoola Pota" panose="02020603050405030304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Iskoola Pota" panose="02020603050405030304" pitchFamily="34" charset="0"/>
              </a:rPr>
              <a:t>negociat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Iskoola Pota" panose="02020603050405030304" pitchFamily="34" charset="0"/>
              </a:rPr>
              <a:t> la curs.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o-RO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Iskoola Pota" panose="02020603050405030304" pitchFamily="34" charset="0"/>
              </a:rPr>
              <a:t>     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Iskoola Pota" panose="02020603050405030304" pitchFamily="34" charset="0"/>
              </a:rPr>
              <a:t>Parcurgeți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Iskoola Pota" panose="02020603050405030304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Iskoola Pota" panose="02020603050405030304" pitchFamily="34" charset="0"/>
              </a:rPr>
              <a:t>pașii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Iskoola Pota" panose="02020603050405030304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Iskoola Pota" panose="02020603050405030304" pitchFamily="34" charset="0"/>
              </a:rPr>
              <a:t>recomandați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Iskoola Pota" panose="02020603050405030304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Iskoola Pota" panose="02020603050405030304" pitchFamily="34" charset="0"/>
              </a:rPr>
              <a:t>și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Iskoola Pota" panose="02020603050405030304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Iskoola Pota" panose="02020603050405030304" pitchFamily="34" charset="0"/>
              </a:rPr>
              <a:t>pregătiți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Iskoola Pota" panose="02020603050405030304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Iskoola Pota" panose="02020603050405030304" pitchFamily="34" charset="0"/>
              </a:rPr>
              <a:t>prezentarea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Iskoola Pota" panose="02020603050405030304" pitchFamily="34" charset="0"/>
              </a:rPr>
              <a:t> care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Iskoola Pota" panose="02020603050405030304" pitchFamily="34" charset="0"/>
              </a:rPr>
              <a:t>va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Iskoola Pota" panose="02020603050405030304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Iskoola Pota" panose="02020603050405030304" pitchFamily="34" charset="0"/>
              </a:rPr>
              <a:t>fi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Iskoola Pota" panose="02020603050405030304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Iskoola Pota" panose="02020603050405030304" pitchFamily="34" charset="0"/>
              </a:rPr>
              <a:t>susținută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Iskoola Pota" panose="02020603050405030304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Iskoola Pota" panose="02020603050405030304" pitchFamily="34" charset="0"/>
              </a:rPr>
              <a:t>pe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Iskoola Pota" panose="02020603050405030304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Iskoola Pota" panose="02020603050405030304" pitchFamily="34" charset="0"/>
              </a:rPr>
              <a:t>folie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Iskoola Pota" panose="02020603050405030304" pitchFamily="34" charset="0"/>
              </a:rPr>
              <a:t> de fl</a:t>
            </a:r>
            <a:r>
              <a:rPr kumimoji="0" lang="ro-RO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Iskoola Pota" panose="02020603050405030304" pitchFamily="34" charset="0"/>
              </a:rPr>
              <a:t>i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Iskoola Pota" panose="02020603050405030304" pitchFamily="34" charset="0"/>
              </a:rPr>
              <a:t>pchart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Iskoola Pota" panose="02020603050405030304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Iskoola Pota" panose="02020603050405030304" pitchFamily="34" charset="0"/>
              </a:rPr>
              <a:t>pentru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Iskoola Pota" panose="02020603050405030304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Iskoola Pota" panose="02020603050405030304" pitchFamily="34" charset="0"/>
              </a:rPr>
              <a:t>infografic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Iskoola Pota" panose="02020603050405030304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Iskoola Pota" panose="02020603050405030304" pitchFamily="34" charset="0"/>
              </a:rPr>
              <a:t>și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Iskoola Pota" panose="02020603050405030304" pitchFamily="34" charset="0"/>
              </a:rPr>
              <a:t> verbal de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Iskoola Pota" panose="02020603050405030304" pitchFamily="34" charset="0"/>
              </a:rPr>
              <a:t>către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Iskoola Pota" panose="02020603050405030304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Iskoola Pota" panose="02020603050405030304" pitchFamily="34" charset="0"/>
              </a:rPr>
              <a:t>cel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Iskoola Pota" panose="02020603050405030304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Iskoola Pota" panose="02020603050405030304" pitchFamily="34" charset="0"/>
              </a:rPr>
              <a:t>desemnat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Iskoola Pota" panose="02020603050405030304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Iskoola Pota" panose="02020603050405030304" pitchFamily="34" charset="0"/>
              </a:rPr>
              <a:t>să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Iskoola Pota" panose="02020603050405030304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Iskoola Pota" panose="02020603050405030304" pitchFamily="34" charset="0"/>
              </a:rPr>
              <a:t>susțină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Iskoola Pota" panose="02020603050405030304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Iskoola Pota" panose="02020603050405030304" pitchFamily="34" charset="0"/>
              </a:rPr>
              <a:t>discursul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Iskoola Pota" panose="02020603050405030304" pitchFamily="34" charset="0"/>
              </a:rPr>
              <a:t> public. </a:t>
            </a:r>
            <a:endParaRPr kumimoji="0" lang="ro-RO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anose="02030602050306030303" pitchFamily="18" charset="0"/>
              <a:ea typeface="Calibri" panose="020F0502020204030204" charset="0"/>
              <a:cs typeface="Iskoola Pota" panose="020206030504050303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o-RO" dirty="0" smtClean="0">
                <a:latin typeface="Constantia" panose="02030602050306030303" pitchFamily="18" charset="0"/>
                <a:ea typeface="Calibri" panose="020F0502020204030204" charset="0"/>
                <a:cs typeface="Iskoola Pota" panose="02020603050405030304" pitchFamily="34" charset="0"/>
              </a:rPr>
              <a:t>    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Iskoola Pota" panose="02020603050405030304" pitchFamily="34" charset="0"/>
              </a:rPr>
              <a:t>Timp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Iskoola Pota" panose="02020603050405030304" pitchFamily="34" charset="0"/>
              </a:rPr>
              <a:t> de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Iskoola Pota" panose="02020603050405030304" pitchFamily="34" charset="0"/>
              </a:rPr>
              <a:t>lucru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Iskoola Pota" panose="02020603050405030304" pitchFamily="34" charset="0"/>
              </a:rPr>
              <a:t> 35 minute, din care:</a:t>
            </a:r>
            <a:endParaRPr kumimoji="0" lang="ro-RO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anose="02030602050306030303" pitchFamily="18" charset="0"/>
              <a:ea typeface="Calibri" panose="020F0502020204030204" charset="0"/>
              <a:cs typeface="Iskoola Pota" panose="020206030504050303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Iskoola Pota" panose="02020603050405030304" pitchFamily="34" charset="0"/>
              </a:rPr>
              <a:t> 15 minute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Iskoola Pota" panose="02020603050405030304" pitchFamily="34" charset="0"/>
              </a:rPr>
              <a:t>pregătirea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Iskoola Pota" panose="02020603050405030304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Iskoola Pota" panose="02020603050405030304" pitchFamily="34" charset="0"/>
              </a:rPr>
              <a:t>temei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Iskoola Pota" panose="02020603050405030304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Iskoola Pota" panose="02020603050405030304" pitchFamily="34" charset="0"/>
              </a:rPr>
              <a:t>și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Iskoola Pota" panose="02020603050405030304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Iskoola Pota" panose="02020603050405030304" pitchFamily="34" charset="0"/>
              </a:rPr>
              <a:t>discursului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Iskoola Pota" panose="02020603050405030304" pitchFamily="34" charset="0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Iskoola Pota" panose="02020603050405030304" pitchFamily="34" charset="0"/>
              </a:rPr>
              <a:t>timp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Iskoola Pota" panose="02020603050405030304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Iskoola Pota" panose="02020603050405030304" pitchFamily="34" charset="0"/>
              </a:rPr>
              <a:t>prezentare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Iskoola Pota" panose="02020603050405030304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/>
                <a:ea typeface="Calibri" panose="020F0502020204030204" charset="0"/>
                <a:cs typeface="Iskoola Pota" panose="02020603050405030304" pitchFamily="34" charset="0"/>
              </a:rPr>
              <a:t>î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Iskoola Pota" panose="02020603050405030304" pitchFamily="34" charset="0"/>
              </a:rPr>
              <a:t>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Iskoola Pota" panose="02020603050405030304" pitchFamily="34" charset="0"/>
              </a:rPr>
              <a:t> </a:t>
            </a:r>
            <a:r>
              <a:rPr kumimoji="0" lang="ro-RO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Iskoola Pota" panose="02020603050405030304" pitchFamily="34" charset="0"/>
              </a:rPr>
              <a:t> 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Iskoola Pota" panose="02020603050405030304" pitchFamily="34" charset="0"/>
              </a:rPr>
              <a:t>plen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Iskoola Pota" panose="02020603050405030304" pitchFamily="34" charset="0"/>
              </a:rPr>
              <a:t> :</a:t>
            </a:r>
            <a:r>
              <a:rPr kumimoji="0" lang="ro-RO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Iskoola Pota" panose="02020603050405030304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Iskoola Pota" panose="02020603050405030304" pitchFamily="34" charset="0"/>
              </a:rPr>
              <a:t>tema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Iskoola Pota" panose="02020603050405030304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Iskoola Pota" panose="02020603050405030304" pitchFamily="34" charset="0"/>
              </a:rPr>
              <a:t>și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Iskoola Pota" panose="02020603050405030304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Iskoola Pota" panose="02020603050405030304" pitchFamily="34" charset="0"/>
              </a:rPr>
              <a:t>Infograficul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Iskoola Pota" panose="02020603050405030304" pitchFamily="34" charset="0"/>
              </a:rPr>
              <a:t>:</a:t>
            </a:r>
            <a:r>
              <a:rPr kumimoji="0" lang="ro-RO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Iskoola Pota" panose="02020603050405030304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Iskoola Pota" panose="02020603050405030304" pitchFamily="34" charset="0"/>
              </a:rPr>
              <a:t>câte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Iskoola Pota" panose="02020603050405030304" pitchFamily="34" charset="0"/>
              </a:rPr>
              <a:t> 10 minute/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Iskoola Pota" panose="02020603050405030304" pitchFamily="34" charset="0"/>
              </a:rPr>
              <a:t>vorbitor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Iskoola Pota" panose="02020603050405030304" pitchFamily="34" charset="0"/>
              </a:rPr>
              <a:t> x 2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Iskoola Pota" panose="02020603050405030304" pitchFamily="34" charset="0"/>
              </a:rPr>
              <a:t>echipe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Iskoola Pota" panose="02020603050405030304" pitchFamily="34" charset="0"/>
              </a:rPr>
              <a:t>= 20 minute.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1"/>
          <p:cNvSpPr>
            <a:spLocks noChangeArrowheads="1"/>
          </p:cNvSpPr>
          <p:nvPr/>
        </p:nvSpPr>
        <p:spPr bwMode="auto">
          <a:xfrm>
            <a:off x="251520" y="188640"/>
            <a:ext cx="8640960" cy="615553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</a:tabLst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Arial" panose="020B0604020202020204" pitchFamily="34" charset="0"/>
              </a:rPr>
              <a:t>SINDICATUL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Arial" panose="020B0604020202020204" pitchFamily="34" charset="0"/>
              </a:rPr>
              <a:t>în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Arial" panose="020B0604020202020204" pitchFamily="34" charset="0"/>
              </a:rPr>
              <a:t>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Arial" panose="020B0604020202020204" pitchFamily="34" charset="0"/>
              </a:rPr>
              <a:t>negociere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Arial" panose="020B0604020202020204" pitchFamily="34" charset="0"/>
              </a:rPr>
              <a:t>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Arial" panose="020B0604020202020204" pitchFamily="34" charset="0"/>
              </a:rPr>
              <a:t>permanentă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Arial" panose="020B0604020202020204" pitchFamily="34" charset="0"/>
              </a:rPr>
              <a:t>: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Arial" panose="020B0604020202020204" pitchFamily="34" charset="0"/>
              </a:rPr>
              <a:t>angajator-angajat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Arial" panose="020B0604020202020204" pitchFamily="34" charset="0"/>
              </a:rPr>
              <a:t>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anose="02030602050306030303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Arial" panose="020B0604020202020204" pitchFamily="34" charset="0"/>
              </a:rPr>
              <a:t>  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Arial" panose="020B0604020202020204" pitchFamily="34" charset="0"/>
              </a:rPr>
              <a:t>Această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Arial" panose="020B0604020202020204" pitchFamily="34" charset="0"/>
              </a:rPr>
              <a:t>situaţie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Arial" panose="020B0604020202020204" pitchFamily="34" charset="0"/>
              </a:rPr>
              <a:t>seamănă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Arial" panose="020B0604020202020204" pitchFamily="34" charset="0"/>
              </a:rPr>
              <a:t>foarte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Arial" panose="020B0604020202020204" pitchFamily="34" charset="0"/>
              </a:rPr>
              <a:t>mult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Arial" panose="020B0604020202020204" pitchFamily="34" charset="0"/>
              </a:rPr>
              <a:t> cu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Arial" panose="020B0604020202020204" pitchFamily="34" charset="0"/>
              </a:rPr>
              <a:t>Triunghiul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Arial" panose="020B0604020202020204" pitchFamily="34" charset="0"/>
              </a:rPr>
              <a:t> Dramatic a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Arial" panose="020B0604020202020204" pitchFamily="34" charset="0"/>
              </a:rPr>
              <a:t>lui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Arial" panose="020B0604020202020204" pitchFamily="34" charset="0"/>
              </a:rPr>
              <a:t> Stephen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Arial" panose="020B0604020202020204" pitchFamily="34" charset="0"/>
              </a:rPr>
              <a:t>Karpman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Arial" panose="020B0604020202020204" pitchFamily="34" charset="0"/>
              </a:rPr>
              <a:t>.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Arial" panose="020B0604020202020204" pitchFamily="34" charset="0"/>
              </a:rPr>
              <a:t>Astfel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Arial" panose="020B0604020202020204" pitchFamily="34" charset="0"/>
              </a:rPr>
              <a:t>în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Arial" panose="020B0604020202020204" pitchFamily="34" charset="0"/>
              </a:rPr>
              <a:t>Analiza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Arial" panose="020B0604020202020204" pitchFamily="34" charset="0"/>
              </a:rPr>
              <a:t>Tranzacţională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Arial" panose="020B0604020202020204" pitchFamily="34" charset="0"/>
              </a:rPr>
              <a:t>sunt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Arial" panose="020B0604020202020204" pitchFamily="34" charset="0"/>
              </a:rPr>
              <a:t>identificate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Arial" panose="020B0604020202020204" pitchFamily="34" charset="0"/>
              </a:rPr>
              <a:t> 3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Arial" panose="020B0604020202020204" pitchFamily="34" charset="0"/>
              </a:rPr>
              <a:t>roluri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Arial" panose="020B0604020202020204" pitchFamily="34" charset="0"/>
              </a:rPr>
              <a:t> care pot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Arial" panose="020B0604020202020204" pitchFamily="34" charset="0"/>
              </a:rPr>
              <a:t>fi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Arial" panose="020B0604020202020204" pitchFamily="34" charset="0"/>
              </a:rPr>
              <a:t>jucate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Arial" panose="020B0604020202020204" pitchFamily="34" charset="0"/>
              </a:rPr>
              <a:t>: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anose="02030602050306030303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Arial" panose="020B0604020202020204" pitchFamily="34" charset="0"/>
              </a:rPr>
              <a:t>-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Arial" panose="020B0604020202020204" pitchFamily="34" charset="0"/>
              </a:rPr>
              <a:t>Persecutorul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Arial" panose="020B0604020202020204" pitchFamily="34" charset="0"/>
              </a:rPr>
              <a:t> (P)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anose="02030602050306030303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</a:tabLst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Arial" panose="020B0604020202020204" pitchFamily="34" charset="0"/>
              </a:rPr>
              <a:t>-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Arial" panose="020B0604020202020204" pitchFamily="34" charset="0"/>
              </a:rPr>
              <a:t>Victima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Arial" panose="020B0604020202020204" pitchFamily="34" charset="0"/>
              </a:rPr>
              <a:t> (V)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anose="02030602050306030303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</a:tabLst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Arial" panose="020B0604020202020204" pitchFamily="34" charset="0"/>
              </a:rPr>
              <a:t>-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Arial" panose="020B0604020202020204" pitchFamily="34" charset="0"/>
              </a:rPr>
              <a:t>Salvatorul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Arial" panose="020B0604020202020204" pitchFamily="34" charset="0"/>
              </a:rPr>
              <a:t> (S)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anose="02030602050306030303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Arial" panose="020B0604020202020204" pitchFamily="34" charset="0"/>
              </a:rPr>
              <a:t>La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Arial" panose="020B0604020202020204" pitchFamily="34" charset="0"/>
              </a:rPr>
              <a:t>aceste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Arial" panose="020B0604020202020204" pitchFamily="34" charset="0"/>
              </a:rPr>
              <a:t>trei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Arial" panose="020B0604020202020204" pitchFamily="34" charset="0"/>
              </a:rPr>
              <a:t>roluri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Arial" panose="020B0604020202020204" pitchFamily="34" charset="0"/>
              </a:rPr>
              <a:t> se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Arial" panose="020B0604020202020204" pitchFamily="34" charset="0"/>
              </a:rPr>
              <a:t>poate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Arial" panose="020B0604020202020204" pitchFamily="34" charset="0"/>
              </a:rPr>
              <a:t>adăuga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Arial" panose="020B0604020202020204" pitchFamily="34" charset="0"/>
              </a:rPr>
              <a:t>și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Arial" panose="020B0604020202020204" pitchFamily="34" charset="0"/>
              </a:rPr>
              <a:t> un al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Arial" panose="020B0604020202020204" pitchFamily="34" charset="0"/>
              </a:rPr>
              <a:t>patrulea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Arial" panose="020B0604020202020204" pitchFamily="34" charset="0"/>
              </a:rPr>
              <a:t>rol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Arial" panose="020B0604020202020204" pitchFamily="34" charset="0"/>
              </a:rPr>
              <a:t>numit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Arial" panose="020B0604020202020204" pitchFamily="34" charset="0"/>
              </a:rPr>
              <a:t> 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Arial" panose="020B0604020202020204" pitchFamily="34" charset="0"/>
              </a:rPr>
              <a:t>Public!(Pc)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anose="02030602050306030303" pitchFamily="18" charset="0"/>
              <a:ea typeface="Calibri" panose="020F0502020204030204" charset="0"/>
              <a:cs typeface="Arial" panose="020B0604020202020204" pitchFamily="34" charset="0"/>
            </a:endParaRPr>
          </a:p>
          <a:p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Arial" panose="020B0604020202020204" pitchFamily="34" charset="0"/>
              </a:rPr>
              <a:t>          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Arial" panose="020B0604020202020204" pitchFamily="34" charset="0"/>
              </a:rPr>
              <a:t>Aceste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Arial" panose="020B0604020202020204" pitchFamily="34" charset="0"/>
              </a:rPr>
              <a:t>patru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Arial" panose="020B0604020202020204" pitchFamily="34" charset="0"/>
              </a:rPr>
              <a:t>roluri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Arial" panose="020B0604020202020204" pitchFamily="34" charset="0"/>
              </a:rPr>
              <a:t>sunt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Arial" panose="020B0604020202020204" pitchFamily="34" charset="0"/>
              </a:rPr>
              <a:t>identificate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Arial" panose="020B0604020202020204" pitchFamily="34" charset="0"/>
              </a:rPr>
              <a:t> constant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Arial" panose="020B0604020202020204" pitchFamily="34" charset="0"/>
              </a:rPr>
              <a:t>în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Arial" panose="020B0604020202020204" pitchFamily="34" charset="0"/>
              </a:rPr>
              <a:t>cadrul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Arial" panose="020B0604020202020204" pitchFamily="34" charset="0"/>
              </a:rPr>
              <a:t>unui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Arial" panose="020B0604020202020204" pitchFamily="34" charset="0"/>
              </a:rPr>
              <a:t>mediu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Arial" panose="020B0604020202020204" pitchFamily="34" charset="0"/>
              </a:rPr>
              <a:t> de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Arial" panose="020B0604020202020204" pitchFamily="34" charset="0"/>
              </a:rPr>
              <a:t>lucru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Arial" panose="020B0604020202020204" pitchFamily="34" charset="0"/>
              </a:rPr>
              <a:t>conflictual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Arial" panose="020B0604020202020204" pitchFamily="34" charset="0"/>
              </a:rPr>
              <a:t>.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Arial" panose="020B0604020202020204" pitchFamily="34" charset="0"/>
              </a:rPr>
              <a:t>Interesant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Arial" panose="020B0604020202020204" pitchFamily="34" charset="0"/>
              </a:rPr>
              <a:t>este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Arial" panose="020B0604020202020204" pitchFamily="34" charset="0"/>
              </a:rPr>
              <a:t>că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Arial" panose="020B0604020202020204" pitchFamily="34" charset="0"/>
              </a:rPr>
              <a:t>aceste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Arial" panose="020B0604020202020204" pitchFamily="34" charset="0"/>
              </a:rPr>
              <a:t>roluri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Arial" panose="020B0604020202020204" pitchFamily="34" charset="0"/>
              </a:rPr>
              <a:t> se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Arial" panose="020B0604020202020204" pitchFamily="34" charset="0"/>
              </a:rPr>
              <a:t>schimbă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Arial" panose="020B0604020202020204" pitchFamily="34" charset="0"/>
              </a:rPr>
              <a:t> permanent,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Arial" panose="020B0604020202020204" pitchFamily="34" charset="0"/>
              </a:rPr>
              <a:t>în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Arial" panose="020B0604020202020204" pitchFamily="34" charset="0"/>
              </a:rPr>
              <a:t>sensul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Arial" panose="020B0604020202020204" pitchFamily="34" charset="0"/>
              </a:rPr>
              <a:t>că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Arial" panose="020B0604020202020204" pitchFamily="34" charset="0"/>
              </a:rPr>
              <a:t>angajatul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Arial" panose="020B0604020202020204" pitchFamily="34" charset="0"/>
              </a:rPr>
              <a:t> de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Arial" panose="020B0604020202020204" pitchFamily="34" charset="0"/>
              </a:rPr>
              <a:t>exemplu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Arial" panose="020B0604020202020204" pitchFamily="34" charset="0"/>
              </a:rPr>
              <a:t>poate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Arial" panose="020B0604020202020204" pitchFamily="34" charset="0"/>
              </a:rPr>
              <a:t>să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Arial" panose="020B0604020202020204" pitchFamily="34" charset="0"/>
              </a:rPr>
              <a:t>preia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Arial" panose="020B0604020202020204" pitchFamily="34" charset="0"/>
              </a:rPr>
              <a:t>rolul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Arial" panose="020B0604020202020204" pitchFamily="34" charset="0"/>
              </a:rPr>
              <a:t> de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Arial" panose="020B0604020202020204" pitchFamily="34" charset="0"/>
              </a:rPr>
              <a:t>victimă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Arial" panose="020B0604020202020204" pitchFamily="34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Arial" panose="020B0604020202020204" pitchFamily="34" charset="0"/>
              </a:rPr>
              <a:t>apoi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Arial" panose="020B0604020202020204" pitchFamily="34" charset="0"/>
              </a:rPr>
              <a:t> de persecutor, de public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Arial" panose="020B0604020202020204" pitchFamily="34" charset="0"/>
              </a:rPr>
              <a:t>sau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Arial" panose="020B0604020202020204" pitchFamily="34" charset="0"/>
              </a:rPr>
              <a:t>poate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Arial" panose="020B0604020202020204" pitchFamily="34" charset="0"/>
              </a:rPr>
              <a:t>chiar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Arial" panose="020B0604020202020204" pitchFamily="34" charset="0"/>
              </a:rPr>
              <a:t> de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Arial" panose="020B0604020202020204" pitchFamily="34" charset="0"/>
              </a:rPr>
              <a:t>salvator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Arial" panose="020B0604020202020204" pitchFamily="34" charset="0"/>
              </a:rPr>
              <a:t>.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Arial" panose="020B0604020202020204" pitchFamily="34" charset="0"/>
              </a:rPr>
              <a:t>Acest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Arial" panose="020B0604020202020204" pitchFamily="34" charset="0"/>
              </a:rPr>
              <a:t>joc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Arial" panose="020B0604020202020204" pitchFamily="34" charset="0"/>
              </a:rPr>
              <a:t>funcţionează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Arial" panose="020B0604020202020204" pitchFamily="34" charset="0"/>
              </a:rPr>
              <a:t> la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Arial" panose="020B0604020202020204" pitchFamily="34" charset="0"/>
              </a:rPr>
              <a:t>intensitate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Arial" panose="020B0604020202020204" pitchFamily="34" charset="0"/>
              </a:rPr>
              <a:t>maximă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Arial" panose="020B0604020202020204" pitchFamily="34" charset="0"/>
              </a:rPr>
              <a:t>când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Arial" panose="020B0604020202020204" pitchFamily="34" charset="0"/>
              </a:rPr>
              <a:t>sunt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Arial" panose="020B0604020202020204" pitchFamily="34" charset="0"/>
              </a:rPr>
              <a:t>prezenţi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Arial" panose="020B0604020202020204" pitchFamily="34" charset="0"/>
              </a:rPr>
              <a:t>toţi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Calibri" panose="020F0502020204030204" charset="0"/>
                <a:cs typeface="Arial" panose="020B0604020202020204" pitchFamily="34" charset="0"/>
              </a:rPr>
              <a:t>jucătorii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cs typeface="Arial" panose="020B0604020202020204" pitchFamily="34" charset="0"/>
              </a:rPr>
              <a:t> </a:t>
            </a:r>
            <a:r>
              <a:rPr kumimoji="0" lang="ro-RO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cs typeface="Arial" panose="020B0604020202020204" pitchFamily="34" charset="0"/>
              </a:rPr>
              <a:t>. Un astfel de ”joc” îl trăim mereu la ședințe!</a:t>
            </a:r>
            <a:r>
              <a:rPr lang="en-US" sz="1400" b="1" dirty="0" smtClean="0">
                <a:latin typeface="Constantia" panose="02030602050306030303" pitchFamily="18" charset="0"/>
              </a:rPr>
              <a:t> </a:t>
            </a:r>
            <a:endParaRPr lang="ro-RO" sz="1400" b="1" dirty="0" smtClean="0">
              <a:latin typeface="Constantia" panose="02030602050306030303" pitchFamily="18" charset="0"/>
            </a:endParaRPr>
          </a:p>
          <a:p>
            <a:r>
              <a:rPr lang="en-US" sz="1400" b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APLICAȚIE. JOC DE ROL. </a:t>
            </a:r>
            <a:r>
              <a:rPr lang="en-US" sz="1400" b="1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Identificați</a:t>
            </a:r>
            <a:r>
              <a:rPr lang="en-US" sz="1400" b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en-US" sz="1400" b="1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unul</a:t>
            </a:r>
            <a:r>
              <a:rPr lang="en-US" sz="1400" b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din </a:t>
            </a:r>
            <a:r>
              <a:rPr lang="en-US" sz="1400" b="1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conflictele</a:t>
            </a:r>
            <a:r>
              <a:rPr lang="en-US" sz="1400" b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en-US" sz="1400" b="1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cel</a:t>
            </a:r>
            <a:r>
              <a:rPr lang="en-US" sz="1400" b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en-US" sz="1400" b="1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mai</a:t>
            </a:r>
            <a:r>
              <a:rPr lang="en-US" sz="1400" b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des </a:t>
            </a:r>
            <a:r>
              <a:rPr lang="en-US" sz="1400" b="1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întâlnite</a:t>
            </a:r>
            <a:r>
              <a:rPr lang="en-US" sz="1400" b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en-US" sz="1400" b="1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în</a:t>
            </a:r>
            <a:r>
              <a:rPr lang="en-US" sz="1400" b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en-US" sz="1400" b="1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instituțiile</a:t>
            </a:r>
            <a:r>
              <a:rPr lang="en-US" sz="1400" b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de </a:t>
            </a:r>
            <a:r>
              <a:rPr lang="en-US" sz="1400" b="1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învățământ</a:t>
            </a:r>
            <a:r>
              <a:rPr lang="en-US" sz="1400" b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: ex. </a:t>
            </a:r>
            <a:r>
              <a:rPr lang="en-US" sz="1400" b="1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Mobilitatea</a:t>
            </a:r>
            <a:r>
              <a:rPr lang="en-US" sz="1400" b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en-US" sz="1400" b="1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personalului</a:t>
            </a:r>
            <a:r>
              <a:rPr lang="en-US" sz="1400" b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didactic: </a:t>
            </a:r>
            <a:r>
              <a:rPr lang="en-US" sz="1400" b="1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rezolvarea</a:t>
            </a:r>
            <a:r>
              <a:rPr lang="en-US" sz="1400" b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en-US" sz="1400" b="1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unei</a:t>
            </a:r>
            <a:r>
              <a:rPr lang="en-US" sz="1400" b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en-US" sz="1400" b="1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restrângeri</a:t>
            </a:r>
            <a:r>
              <a:rPr lang="en-US" sz="1400" b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de </a:t>
            </a:r>
            <a:r>
              <a:rPr lang="en-US" sz="1400" b="1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activitate</a:t>
            </a:r>
            <a:r>
              <a:rPr lang="en-US" sz="1400" b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en-US" sz="1400" b="1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sau</a:t>
            </a:r>
            <a:r>
              <a:rPr lang="en-US" sz="1400" b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en-US" sz="1400" b="1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desființare</a:t>
            </a:r>
            <a:r>
              <a:rPr lang="en-US" sz="1400" b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post/</a:t>
            </a:r>
            <a:r>
              <a:rPr lang="en-US" sz="1400" b="1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catedră</a:t>
            </a:r>
            <a:r>
              <a:rPr lang="en-US" sz="1400" b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.(</a:t>
            </a:r>
            <a:r>
              <a:rPr lang="en-US" sz="1400" b="1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puteți</a:t>
            </a:r>
            <a:r>
              <a:rPr lang="en-US" sz="1400" b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en-US" sz="1400" b="1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propune</a:t>
            </a:r>
            <a:r>
              <a:rPr lang="en-US" sz="1400" b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alt </a:t>
            </a:r>
            <a:r>
              <a:rPr lang="en-US" sz="1400" b="1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titlu</a:t>
            </a:r>
            <a:r>
              <a:rPr lang="en-US" sz="1400" b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). Din </a:t>
            </a:r>
            <a:r>
              <a:rPr lang="en-US" sz="1400" b="1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cei</a:t>
            </a:r>
            <a:r>
              <a:rPr lang="en-US" sz="1400" b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10 </a:t>
            </a:r>
            <a:r>
              <a:rPr lang="en-US" sz="1400" b="1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membri</a:t>
            </a:r>
            <a:r>
              <a:rPr lang="en-US" sz="1400" b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en-US" sz="1400" b="1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ai</a:t>
            </a:r>
            <a:r>
              <a:rPr lang="en-US" sz="1400" b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en-US" sz="1400" b="1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fiecărei</a:t>
            </a:r>
            <a:r>
              <a:rPr lang="en-US" sz="1400" b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en-US" sz="1400" b="1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echipe</a:t>
            </a:r>
            <a:r>
              <a:rPr lang="en-US" sz="1400" b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, </a:t>
            </a:r>
            <a:r>
              <a:rPr lang="en-US" sz="1400" b="1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desemnați</a:t>
            </a:r>
            <a:r>
              <a:rPr lang="en-US" sz="1400" b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en-US" sz="1400" b="1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rolurile</a:t>
            </a:r>
            <a:r>
              <a:rPr lang="en-US" sz="1400" b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: P;V;S. </a:t>
            </a:r>
            <a:r>
              <a:rPr lang="en-US" sz="1400" b="1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Aceste</a:t>
            </a:r>
            <a:r>
              <a:rPr lang="en-US" sz="1400" b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en-US" sz="1400" b="1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roluri</a:t>
            </a:r>
            <a:r>
              <a:rPr lang="en-US" sz="1400" b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en-US" sz="1400" b="1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vor</a:t>
            </a:r>
            <a:r>
              <a:rPr lang="en-US" sz="1400" b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en-US" sz="1400" b="1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fi</a:t>
            </a:r>
            <a:r>
              <a:rPr lang="en-US" sz="1400" b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en-US" sz="1400" b="1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schimbate</a:t>
            </a:r>
            <a:r>
              <a:rPr lang="en-US" sz="1400" b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en-US" sz="1400" b="1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între</a:t>
            </a:r>
            <a:r>
              <a:rPr lang="en-US" sz="1400" b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en-US" sz="1400" b="1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participanți</a:t>
            </a:r>
            <a:r>
              <a:rPr lang="en-US" sz="1400" b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, </a:t>
            </a:r>
            <a:r>
              <a:rPr lang="en-US" sz="1400" b="1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pe</a:t>
            </a:r>
            <a:r>
              <a:rPr lang="en-US" sz="1400" b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en-US" sz="1400" b="1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rând</a:t>
            </a:r>
            <a:r>
              <a:rPr lang="en-US" sz="1400" b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, </a:t>
            </a:r>
            <a:r>
              <a:rPr lang="en-US" sz="1400" b="1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după</a:t>
            </a:r>
            <a:r>
              <a:rPr lang="en-US" sz="1400" b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en-US" sz="1400" b="1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câte</a:t>
            </a:r>
            <a:r>
              <a:rPr lang="en-US" sz="1400" b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o </a:t>
            </a:r>
            <a:r>
              <a:rPr lang="en-US" sz="1400" b="1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rundă</a:t>
            </a:r>
            <a:r>
              <a:rPr lang="en-US" sz="1400" b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de </a:t>
            </a:r>
            <a:r>
              <a:rPr lang="en-US" sz="1400" b="1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dezbatere</a:t>
            </a:r>
            <a:r>
              <a:rPr lang="en-US" sz="1400" b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en-US" sz="1400" b="1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în</a:t>
            </a:r>
            <a:r>
              <a:rPr lang="en-US" sz="1400" b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en-US" sz="1400" b="1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ideea</a:t>
            </a:r>
            <a:r>
              <a:rPr lang="en-US" sz="1400" b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en-US" sz="1400" b="1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rezolvării</a:t>
            </a:r>
            <a:r>
              <a:rPr lang="en-US" sz="1400" b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en-US" sz="1400" b="1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conflictului</a:t>
            </a:r>
            <a:r>
              <a:rPr lang="en-US" sz="1400" b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en-US" sz="1400" b="1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astfel</a:t>
            </a:r>
            <a:r>
              <a:rPr lang="en-US" sz="1400" b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ca </a:t>
            </a:r>
            <a:r>
              <a:rPr lang="en-US" sz="1400" b="1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fiecare</a:t>
            </a:r>
            <a:r>
              <a:rPr lang="en-US" sz="1400" b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din </a:t>
            </a:r>
            <a:r>
              <a:rPr lang="en-US" sz="1400" b="1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cei</a:t>
            </a:r>
            <a:r>
              <a:rPr lang="en-US" sz="1400" b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3 </a:t>
            </a:r>
            <a:r>
              <a:rPr lang="en-US" sz="1400" b="1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să</a:t>
            </a:r>
            <a:r>
              <a:rPr lang="en-US" sz="1400" b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en-US" sz="1400" b="1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treacă</a:t>
            </a:r>
            <a:r>
              <a:rPr lang="en-US" sz="1400" b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en-US" sz="1400" b="1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prin</a:t>
            </a:r>
            <a:r>
              <a:rPr lang="en-US" sz="1400" b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en-US" sz="1400" b="1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rolurile</a:t>
            </a:r>
            <a:r>
              <a:rPr lang="en-US" sz="1400" b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P,V,S:</a:t>
            </a:r>
            <a:endParaRPr lang="en-US" sz="1400" b="1" dirty="0" smtClean="0">
              <a:solidFill>
                <a:srgbClr val="0000FF"/>
              </a:solidFill>
              <a:latin typeface="Constantia" panose="02030602050306030303" pitchFamily="18" charset="0"/>
            </a:endParaRPr>
          </a:p>
          <a:p>
            <a:r>
              <a:rPr lang="en-US" sz="1400" b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-Prima </a:t>
            </a:r>
            <a:r>
              <a:rPr lang="en-US" sz="1400" b="1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repriză</a:t>
            </a:r>
            <a:r>
              <a:rPr lang="en-US" sz="1400" b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: P,V,S</a:t>
            </a:r>
            <a:endParaRPr lang="en-US" sz="1400" b="1" dirty="0" smtClean="0">
              <a:solidFill>
                <a:srgbClr val="0000FF"/>
              </a:solidFill>
              <a:latin typeface="Constantia" panose="02030602050306030303" pitchFamily="18" charset="0"/>
            </a:endParaRPr>
          </a:p>
          <a:p>
            <a:r>
              <a:rPr lang="en-US" sz="1400" b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-</a:t>
            </a:r>
            <a:r>
              <a:rPr lang="en-US" sz="1400" b="1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Apoi</a:t>
            </a:r>
            <a:r>
              <a:rPr lang="en-US" sz="1400" b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: P        V; V         S, </a:t>
            </a:r>
            <a:r>
              <a:rPr lang="en-US" sz="1400" b="1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iar</a:t>
            </a:r>
            <a:r>
              <a:rPr lang="en-US" sz="1400" b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S       P </a:t>
            </a:r>
            <a:r>
              <a:rPr lang="en-US" sz="1400" b="1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și</a:t>
            </a:r>
            <a:r>
              <a:rPr lang="en-US" sz="1400" b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en-US" sz="1400" b="1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ultima</a:t>
            </a:r>
            <a:r>
              <a:rPr lang="en-US" sz="1400" b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en-US" sz="1400" b="1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rocadă</a:t>
            </a:r>
            <a:r>
              <a:rPr lang="en-US" sz="1400" b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en-US" sz="1400" b="1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până</a:t>
            </a:r>
            <a:r>
              <a:rPr lang="en-US" sz="1400" b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en-US" sz="1400" b="1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când</a:t>
            </a:r>
            <a:r>
              <a:rPr lang="en-US" sz="1400" b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, </a:t>
            </a:r>
            <a:r>
              <a:rPr lang="en-US" sz="1400" b="1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fiecare</a:t>
            </a:r>
            <a:r>
              <a:rPr lang="en-US" sz="1400" b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din </a:t>
            </a:r>
            <a:r>
              <a:rPr lang="en-US" sz="1400" b="1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cele</a:t>
            </a:r>
            <a:r>
              <a:rPr lang="en-US" sz="1400" b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3 </a:t>
            </a:r>
            <a:r>
              <a:rPr lang="en-US" sz="1400" b="1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personaje</a:t>
            </a:r>
            <a:r>
              <a:rPr lang="en-US" sz="1400" b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a </a:t>
            </a:r>
            <a:r>
              <a:rPr lang="en-US" sz="1400" b="1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trecut</a:t>
            </a:r>
            <a:r>
              <a:rPr lang="en-US" sz="1400" b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en-US" sz="1400" b="1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prin</a:t>
            </a:r>
            <a:r>
              <a:rPr lang="en-US" sz="1400" b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en-US" sz="1400" b="1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cele</a:t>
            </a:r>
            <a:r>
              <a:rPr lang="en-US" sz="1400" b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3 </a:t>
            </a:r>
            <a:r>
              <a:rPr lang="en-US" sz="1400" b="1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roluri</a:t>
            </a:r>
            <a:r>
              <a:rPr lang="en-US" sz="1400" b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.</a:t>
            </a:r>
            <a:endParaRPr lang="en-US" sz="1400" b="1" dirty="0" smtClean="0">
              <a:solidFill>
                <a:srgbClr val="0000FF"/>
              </a:solidFill>
              <a:latin typeface="Constantia" panose="02030602050306030303" pitchFamily="18" charset="0"/>
            </a:endParaRPr>
          </a:p>
          <a:p>
            <a:r>
              <a:rPr lang="en-US" sz="1400" b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Nu </a:t>
            </a:r>
            <a:r>
              <a:rPr lang="en-US" sz="1400" b="1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uitați</a:t>
            </a:r>
            <a:r>
              <a:rPr lang="en-US" sz="1400" b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Pc! </a:t>
            </a:r>
            <a:r>
              <a:rPr lang="en-US" sz="1400" b="1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Publicul</a:t>
            </a:r>
            <a:r>
              <a:rPr lang="en-US" sz="1400" b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= </a:t>
            </a:r>
            <a:r>
              <a:rPr lang="en-US" sz="1400" b="1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ceilalți</a:t>
            </a:r>
            <a:r>
              <a:rPr lang="en-US" sz="1400" b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7 </a:t>
            </a:r>
            <a:r>
              <a:rPr lang="en-US" sz="1400" b="1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membri</a:t>
            </a:r>
            <a:r>
              <a:rPr lang="en-US" sz="1400" b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en-US" sz="1400" b="1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ai</a:t>
            </a:r>
            <a:r>
              <a:rPr lang="en-US" sz="1400" b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en-US" sz="1400" b="1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echipei</a:t>
            </a:r>
            <a:r>
              <a:rPr lang="en-US" sz="1400" b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, care </a:t>
            </a:r>
            <a:r>
              <a:rPr lang="en-US" sz="1400" b="1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vor</a:t>
            </a:r>
            <a:r>
              <a:rPr lang="en-US" sz="1400" b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en-US" sz="1400" b="1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înregistra</a:t>
            </a:r>
            <a:r>
              <a:rPr lang="en-US" sz="1400" b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/</a:t>
            </a:r>
            <a:r>
              <a:rPr lang="en-US" sz="1400" b="1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consemna</a:t>
            </a:r>
            <a:r>
              <a:rPr lang="en-US" sz="1400" b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en-US" sz="1400" b="1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observațiiel</a:t>
            </a:r>
            <a:r>
              <a:rPr lang="en-US" sz="1400" b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din </a:t>
            </a:r>
            <a:r>
              <a:rPr lang="en-US" sz="1400" b="1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timpul</a:t>
            </a:r>
            <a:r>
              <a:rPr lang="en-US" sz="1400" b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en-US" sz="1400" b="1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jocului</a:t>
            </a:r>
            <a:r>
              <a:rPr lang="en-US" sz="1400" b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en-US" sz="1400" b="1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în</a:t>
            </a:r>
            <a:r>
              <a:rPr lang="en-US" sz="1400" b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en-US" sz="1400" b="1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cele</a:t>
            </a:r>
            <a:r>
              <a:rPr lang="en-US" sz="1400" b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3 </a:t>
            </a:r>
            <a:r>
              <a:rPr lang="en-US" sz="1400" b="1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etape</a:t>
            </a:r>
            <a:r>
              <a:rPr lang="en-US" sz="1400" b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.</a:t>
            </a:r>
            <a:endParaRPr lang="en-US" sz="1400" b="1" dirty="0" smtClean="0">
              <a:solidFill>
                <a:srgbClr val="0000FF"/>
              </a:solidFill>
              <a:latin typeface="Constantia" panose="02030602050306030303" pitchFamily="18" charset="0"/>
            </a:endParaRPr>
          </a:p>
          <a:p>
            <a:r>
              <a:rPr lang="en-US" sz="1400" b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La final, </a:t>
            </a:r>
            <a:r>
              <a:rPr lang="en-US" sz="1400" b="1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fiecare</a:t>
            </a:r>
            <a:r>
              <a:rPr lang="en-US" sz="1400" b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din </a:t>
            </a:r>
            <a:r>
              <a:rPr lang="en-US" sz="1400" b="1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cei</a:t>
            </a:r>
            <a:r>
              <a:rPr lang="en-US" sz="1400" b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3 </a:t>
            </a:r>
            <a:r>
              <a:rPr lang="en-US" sz="1400" b="1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vor</a:t>
            </a:r>
            <a:r>
              <a:rPr lang="en-US" sz="1400" b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en-US" sz="1400" b="1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spune</a:t>
            </a:r>
            <a:r>
              <a:rPr lang="en-US" sz="1400" b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cum s-au </a:t>
            </a:r>
            <a:r>
              <a:rPr lang="en-US" sz="1400" b="1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simțit</a:t>
            </a:r>
            <a:r>
              <a:rPr lang="en-US" sz="1400" b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en-US" sz="1400" b="1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în</a:t>
            </a:r>
            <a:r>
              <a:rPr lang="en-US" sz="1400" b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en-US" sz="1400" b="1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rolurile</a:t>
            </a:r>
            <a:r>
              <a:rPr lang="en-US" sz="1400" b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en-US" sz="1400" b="1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jucate</a:t>
            </a:r>
            <a:r>
              <a:rPr lang="en-US" sz="1400" b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en-US" sz="1400" b="1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pe</a:t>
            </a:r>
            <a:r>
              <a:rPr lang="en-US" sz="1400" b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en-US" sz="1400" b="1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rând</a:t>
            </a:r>
            <a:r>
              <a:rPr lang="en-US" sz="1400" b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en-US" sz="1400" b="1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și</a:t>
            </a:r>
            <a:r>
              <a:rPr lang="en-US" sz="1400" b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en-US" sz="1400" b="1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în</a:t>
            </a:r>
            <a:r>
              <a:rPr lang="en-US" sz="1400" b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care s-a </a:t>
            </a:r>
            <a:r>
              <a:rPr lang="en-US" sz="1400" b="1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simțit</a:t>
            </a:r>
            <a:r>
              <a:rPr lang="en-US" sz="1400" b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en-US" sz="1400" b="1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mai</a:t>
            </a:r>
            <a:r>
              <a:rPr lang="en-US" sz="1400" b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en-US" sz="1400" b="1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confortabil</a:t>
            </a:r>
            <a:r>
              <a:rPr lang="en-US" sz="1400" b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.</a:t>
            </a:r>
            <a:endParaRPr lang="en-US" sz="1400" b="1" dirty="0" smtClean="0">
              <a:solidFill>
                <a:srgbClr val="0000FF"/>
              </a:solidFill>
              <a:latin typeface="Constantia" panose="02030602050306030303" pitchFamily="18" charset="0"/>
            </a:endParaRPr>
          </a:p>
          <a:p>
            <a:r>
              <a:rPr lang="en-US" sz="1400" b="1" i="1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Timp</a:t>
            </a:r>
            <a:r>
              <a:rPr lang="en-US" sz="1400" b="1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de </a:t>
            </a:r>
            <a:r>
              <a:rPr lang="en-US" sz="1400" b="1" i="1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lucru</a:t>
            </a:r>
            <a:r>
              <a:rPr lang="en-US" sz="1400" b="1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: 30 minute</a:t>
            </a:r>
            <a:r>
              <a:rPr lang="en-US" sz="1400" b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: 2 minute </a:t>
            </a:r>
            <a:r>
              <a:rPr lang="en-US" sz="1400" b="1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stabilirea</a:t>
            </a:r>
            <a:r>
              <a:rPr lang="en-US" sz="1400" b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en-US" sz="1400" b="1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titlului</a:t>
            </a:r>
            <a:r>
              <a:rPr lang="en-US" sz="1400" b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en-US" sz="1400" b="1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jocului</a:t>
            </a:r>
            <a:r>
              <a:rPr lang="en-US" sz="1400" b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; 5 minute </a:t>
            </a:r>
            <a:r>
              <a:rPr lang="en-US" sz="1400" b="1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desemnarea</a:t>
            </a:r>
            <a:r>
              <a:rPr lang="en-US" sz="1400" b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en-US" sz="1400" b="1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rolurilor</a:t>
            </a:r>
            <a:r>
              <a:rPr lang="en-US" sz="1400" b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; 3 minute </a:t>
            </a:r>
            <a:r>
              <a:rPr lang="en-US" sz="1400" b="1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pregătirea</a:t>
            </a:r>
            <a:r>
              <a:rPr lang="en-US" sz="1400" b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en-US" sz="1400" b="1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interpretării</a:t>
            </a:r>
            <a:r>
              <a:rPr lang="en-US" sz="1400" b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en-US" sz="1400" b="1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rolului</a:t>
            </a:r>
            <a:r>
              <a:rPr lang="en-US" sz="1400" b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de </a:t>
            </a:r>
            <a:r>
              <a:rPr lang="en-US" sz="1400" b="1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fiecare</a:t>
            </a:r>
            <a:r>
              <a:rPr lang="en-US" sz="1400" b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en-US" sz="1400" b="1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personaj</a:t>
            </a:r>
            <a:r>
              <a:rPr lang="en-US" sz="1400" b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, </a:t>
            </a:r>
            <a:r>
              <a:rPr lang="en-US" sz="1400" b="1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apoi</a:t>
            </a:r>
            <a:r>
              <a:rPr lang="en-US" sz="1400" b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en-US" sz="1400" b="1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câte</a:t>
            </a:r>
            <a:r>
              <a:rPr lang="en-US" sz="1400" b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5 minute </a:t>
            </a:r>
            <a:r>
              <a:rPr lang="en-US" sz="1400" b="1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reluarea</a:t>
            </a:r>
            <a:r>
              <a:rPr lang="en-US" sz="1400" b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en-US" sz="1400" b="1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jocului</a:t>
            </a:r>
            <a:r>
              <a:rPr lang="en-US" sz="1400" b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cu </a:t>
            </a:r>
            <a:r>
              <a:rPr lang="en-US" sz="1400" b="1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schimbarea</a:t>
            </a:r>
            <a:r>
              <a:rPr lang="en-US" sz="1400" b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en-US" sz="1400" b="1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rolului</a:t>
            </a:r>
            <a:r>
              <a:rPr lang="en-US" sz="1400" b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en-US" sz="1400" b="1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între</a:t>
            </a:r>
            <a:r>
              <a:rPr lang="en-US" sz="1400" b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en-US" sz="1400" b="1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cei</a:t>
            </a:r>
            <a:r>
              <a:rPr lang="en-US" sz="1400" b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en-US" sz="1400" b="1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trei</a:t>
            </a:r>
            <a:r>
              <a:rPr lang="ro-RO" sz="1400" b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: 5x3=15 minute schimbare rol și 5 minute rezervă timp.</a:t>
            </a:r>
            <a:endParaRPr lang="ro-RO" sz="1400" b="1" dirty="0" smtClean="0">
              <a:solidFill>
                <a:srgbClr val="0000FF"/>
              </a:solidFill>
              <a:latin typeface="Constantia" panose="02030602050306030303" pitchFamily="18" charset="0"/>
            </a:endParaRPr>
          </a:p>
          <a:p>
            <a:r>
              <a:rPr lang="ro-RO" sz="1400" b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en-US" sz="1400" b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en-US" sz="1400" b="1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Succes</a:t>
            </a:r>
            <a:r>
              <a:rPr lang="en-US" sz="1400" b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!!!</a:t>
            </a:r>
            <a:endParaRPr lang="en-US" sz="1400" b="1" dirty="0" smtClean="0">
              <a:solidFill>
                <a:srgbClr val="0000FF"/>
              </a:solidFill>
              <a:latin typeface="Constantia" panose="02030602050306030303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</a:tabLst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anose="02030602050306030303" pitchFamily="18" charset="0"/>
              <a:cs typeface="Arial" panose="020B0604020202020204" pitchFamily="34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043608" y="4005064"/>
            <a:ext cx="21602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1619672" y="4005064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627784" y="4005064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MUNICAREA NON VERBALA &lt;ul&gt;&lt;li&gt;Decodarea limbajului trupului la manageri &lt;/li&gt;&lt;/ul&gt;&lt;ul&gt;&lt;li&gt;Tipul de manager : &lt;/li&gt;&lt;/ul&gt;&lt;..."/>
          <p:cNvPicPr/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539552" y="476672"/>
            <a:ext cx="7920880" cy="5116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MUNICAREA NON VERBALA &lt;ul&gt;&lt;li&gt;2.Reflexiv (reactiv pasiv/ poate fi proactiv) &lt;/li&gt;&lt;/ul&gt;&lt;ul&gt;&lt;li&gt;2.a.  Ascultator  : capul ..."/>
          <p:cNvPicPr/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755577" y="476672"/>
            <a:ext cx="7416824" cy="5116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1"/>
          <p:cNvSpPr>
            <a:spLocks noChangeArrowheads="1"/>
          </p:cNvSpPr>
          <p:nvPr/>
        </p:nvSpPr>
        <p:spPr bwMode="auto">
          <a:xfrm>
            <a:off x="539552" y="260648"/>
            <a:ext cx="7992888" cy="563231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o-RO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1.Când ai avut ultima realizare? Ce abilitate de-a ta te-a ajutat să ai acea realizare?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o-RO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2.Ce faci întotdeauna cu o plăcere deosebită?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o-RO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3.Ce-ţi doreai să faci când atunci când erai mic?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o-RO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4.Care sunt acele lucruri pe care le faci mai uşor decât ceilalţi oameni?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o-RO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5.Ce autor îţi place şi de ce? Ce simţi atunci când îl citeşti şi ce gânduri îţi vin în minte?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o-RO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6.Dacă ai avea o baghetă magică şi ai putea să schimbi lumea, ce ai schimba la ea, astfel încât să ţi se potrivească?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o-RO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7.Cu ce anume nu sunt de acord ceilalţi la tine, de cele mai multe ori?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o-RO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8.Îţi place să lucrezi singur sau să lucrezi alături de cineva?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o-RO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9.Dacă faci o comparaţie între activităţile pe care le făceai acum doi ani şi cele pe care le faci acum, care ar fi diferenţa? Când ti-a plăcut mai mult şi de ce anume crezi acest lucru?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o-RO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10.Preferi să lucrezi direct cu oamenii, sau preferi mediul online, sau poate lucrul cu documente şi strategii, etc.? Care dintre aceste trei lucruri le faci mai bine?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o-RO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11.În dezvoltarea ta, îţi place să înveţi de la ceilalţi sau îţi place să înveţi singur?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o-RO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12.Îţi este uşor să vorbeşti cu oamenii?</a:t>
            </a:r>
            <a:endParaRPr kumimoji="0" lang="ro-RO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MUNICAREA NON VERBALA &lt;ul&gt;&lt;li&gt;3.Fugitiv (reactiv superficial) &lt;/li&gt;&lt;/ul&gt;&lt;ul&gt;&lt;li&gt;3.a. Plictisit  : fixeaza cu privirea un..."/>
          <p:cNvPicPr/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827585" y="764704"/>
            <a:ext cx="7272808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MUNICAREA NON VERBALA &lt;ul&gt;&lt;li&gt;4 . Combativ (asertiv/proactiv ) &lt;/li&gt;&lt;/ul&gt;&lt;ul&gt;&lt;li&gt;4.a.&amp;quot;Lasa-ma sÄ vorbesc&amp;quot;  : b..."/>
          <p:cNvPicPr/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899592" y="620688"/>
            <a:ext cx="7488831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4448175" y="3244850"/>
            <a:ext cx="247650" cy="3667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/>
              <a:t> </a:t>
            </a:r>
            <a:endParaRPr lang="ro-RO"/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755650" y="1125538"/>
            <a:ext cx="7488238" cy="3667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lang="en-US"/>
              <a:t> </a:t>
            </a:r>
            <a:endParaRPr lang="ro-RO"/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611188" y="404813"/>
            <a:ext cx="7635875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en-US" sz="2400" b="1"/>
              <a:t>Identific</a:t>
            </a:r>
            <a:r>
              <a:rPr lang="ro-RO" sz="2400" b="1"/>
              <a:t>ă mesajele transmise de figurile următoare!</a:t>
            </a:r>
            <a:endParaRPr lang="ro-RO" sz="2400" b="1"/>
          </a:p>
        </p:txBody>
      </p:sp>
      <p:pic>
        <p:nvPicPr>
          <p:cNvPr id="39943" name="Picture 5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95288" y="981075"/>
            <a:ext cx="29718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00" y="2997200"/>
            <a:ext cx="24384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863" y="1052513"/>
            <a:ext cx="25146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6" name="Rectangle 10"/>
          <p:cNvSpPr>
            <a:spLocks noChangeArrowheads="1"/>
          </p:cNvSpPr>
          <p:nvPr/>
        </p:nvSpPr>
        <p:spPr bwMode="auto">
          <a:xfrm>
            <a:off x="4211638" y="1700213"/>
            <a:ext cx="504825" cy="6413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lang="ro-RO" sz="3600" b="1"/>
              <a:t>?</a:t>
            </a:r>
            <a:endParaRPr lang="ro-RO" sz="3600" b="1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4448175" y="3244850"/>
            <a:ext cx="247650" cy="3667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/>
              <a:t> </a:t>
            </a:r>
            <a:endParaRPr lang="ro-RO"/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755650" y="1125538"/>
            <a:ext cx="7488238" cy="3667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lang="en-US"/>
              <a:t> </a:t>
            </a:r>
            <a:endParaRPr lang="ro-RO"/>
          </a:p>
        </p:txBody>
      </p:sp>
      <p:pic>
        <p:nvPicPr>
          <p:cNvPr id="48134" name="Picture 6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23850" y="765175"/>
            <a:ext cx="2663825" cy="216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2138" y="2492375"/>
            <a:ext cx="2438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525" y="765175"/>
            <a:ext cx="2774950" cy="400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7" name="Text Box 9"/>
          <p:cNvSpPr txBox="1">
            <a:spLocks noChangeArrowheads="1"/>
          </p:cNvSpPr>
          <p:nvPr/>
        </p:nvSpPr>
        <p:spPr bwMode="auto">
          <a:xfrm>
            <a:off x="4067175" y="1125538"/>
            <a:ext cx="525463" cy="762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ro-RO" sz="4400" b="1"/>
              <a:t>?</a:t>
            </a:r>
            <a:endParaRPr lang="ro-RO" sz="4400" b="1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4448175" y="3244850"/>
            <a:ext cx="247650" cy="3667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/>
              <a:t> </a:t>
            </a:r>
            <a:endParaRPr lang="ro-RO"/>
          </a:p>
        </p:txBody>
      </p:sp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755650" y="1125538"/>
            <a:ext cx="7488238" cy="3667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lang="en-US"/>
              <a:t> </a:t>
            </a:r>
            <a:endParaRPr lang="ro-RO"/>
          </a:p>
        </p:txBody>
      </p:sp>
      <p:sp>
        <p:nvSpPr>
          <p:cNvPr id="55304" name="Rectangle 8"/>
          <p:cNvSpPr>
            <a:spLocks noChangeArrowheads="1"/>
          </p:cNvSpPr>
          <p:nvPr/>
        </p:nvSpPr>
        <p:spPr bwMode="auto">
          <a:xfrm>
            <a:off x="395536" y="825098"/>
            <a:ext cx="8064896" cy="526297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algn="ctr"/>
            <a:r>
              <a:rPr lang="ro-RO" sz="1600" b="1" dirty="0">
                <a:solidFill>
                  <a:srgbClr val="0000FF"/>
                </a:solidFill>
                <a:latin typeface="Constantia" panose="02030602050306030303" pitchFamily="18" charset="0"/>
              </a:rPr>
              <a:t>MANAGEMENTUL ESTE CEEA CE FACI CU </a:t>
            </a:r>
            <a:r>
              <a:rPr lang="ro-RO" sz="1600" b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COLEGII, </a:t>
            </a:r>
            <a:r>
              <a:rPr lang="ro-RO" sz="1600" b="1" dirty="0">
                <a:solidFill>
                  <a:srgbClr val="0000FF"/>
                </a:solidFill>
                <a:latin typeface="Constantia" panose="02030602050306030303" pitchFamily="18" charset="0"/>
              </a:rPr>
              <a:t>NU CEVA CE LE FACI </a:t>
            </a:r>
            <a:r>
              <a:rPr lang="ro-RO" sz="1600" b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COLEGILOR</a:t>
            </a:r>
            <a:r>
              <a:rPr lang="ro-RO" sz="1600" dirty="0" smtClean="0">
                <a:solidFill>
                  <a:srgbClr val="0000FF"/>
                </a:solidFill>
              </a:rPr>
              <a:t>!- mesaje motivatoare prin  ”Limbajul tăcerii”</a:t>
            </a:r>
            <a:endParaRPr lang="en-US" sz="1600" dirty="0">
              <a:solidFill>
                <a:srgbClr val="0000FF"/>
              </a:solidFill>
            </a:endParaRPr>
          </a:p>
          <a:p>
            <a:r>
              <a:rPr lang="ro-RO" sz="1600" dirty="0"/>
              <a:t> </a:t>
            </a:r>
            <a:r>
              <a:rPr lang="ro-RO" sz="1600" dirty="0" smtClean="0"/>
              <a:t>Importanța imensă a mesajului pozitiv. Povestea .....</a:t>
            </a:r>
            <a:endParaRPr lang="en-US" sz="1600" dirty="0"/>
          </a:p>
          <a:p>
            <a:r>
              <a:rPr lang="ro-RO" sz="1600" dirty="0"/>
              <a:t> </a:t>
            </a:r>
            <a:r>
              <a:rPr lang="ro-RO" sz="1600" b="1" dirty="0" smtClean="0"/>
              <a:t>Cum </a:t>
            </a:r>
            <a:r>
              <a:rPr lang="ro-RO" sz="1600" b="1" dirty="0"/>
              <a:t>putem îmbunătăţii atmosfera de lucru</a:t>
            </a:r>
            <a:r>
              <a:rPr lang="ro-RO" sz="1600" b="1" dirty="0" smtClean="0"/>
              <a:t>?</a:t>
            </a:r>
            <a:r>
              <a:rPr lang="ro-RO" sz="1600" u="sng" dirty="0"/>
              <a:t> </a:t>
            </a:r>
            <a:endParaRPr lang="ro-RO" sz="1600" u="sng" dirty="0" smtClean="0"/>
          </a:p>
          <a:p>
            <a:r>
              <a:rPr lang="ro-RO" sz="1600" u="sng" dirty="0" smtClean="0"/>
              <a:t>1.Ai </a:t>
            </a:r>
            <a:r>
              <a:rPr lang="ro-RO" sz="1600" u="sng" dirty="0"/>
              <a:t>un catalizator în echipă</a:t>
            </a:r>
            <a:r>
              <a:rPr lang="ro-RO" sz="1600" u="sng" dirty="0" smtClean="0"/>
              <a:t>? </a:t>
            </a:r>
            <a:r>
              <a:rPr lang="ro-RO" sz="1600" dirty="0" smtClean="0"/>
              <a:t>Trebuie </a:t>
            </a:r>
            <a:r>
              <a:rPr lang="ro-RO" sz="1600" dirty="0"/>
              <a:t>să înţelegem că moralul este contagios, se ia rapid</a:t>
            </a:r>
            <a:r>
              <a:rPr lang="ro-RO" sz="1600" dirty="0" smtClean="0"/>
              <a:t>.</a:t>
            </a:r>
            <a:endParaRPr lang="ro-RO" sz="1600" dirty="0" smtClean="0"/>
          </a:p>
          <a:p>
            <a:r>
              <a:rPr lang="ro-RO" sz="1600" u="sng" dirty="0" smtClean="0"/>
              <a:t> 2.Postiturile </a:t>
            </a:r>
            <a:r>
              <a:rPr lang="ro-RO" sz="1600" dirty="0" smtClean="0"/>
              <a:t>Incercaţi </a:t>
            </a:r>
            <a:r>
              <a:rPr lang="ro-RO" sz="1600" dirty="0"/>
              <a:t>să găsiţi și o altă utilizare a postiturilor decât cea obișnuită. Fie că ești șef sau coleg poţi lăsa mesaje drăguţe în biroul colegilor de genul: „Mulţumesc pentru ajutorul oferit ieri”. Să ai o zi excelentă!” </a:t>
            </a:r>
            <a:endParaRPr lang="ro-RO" sz="1600" dirty="0" smtClean="0"/>
          </a:p>
          <a:p>
            <a:r>
              <a:rPr lang="ro-RO" sz="1600" u="sng" dirty="0" smtClean="0"/>
              <a:t>3.Muzica </a:t>
            </a:r>
            <a:r>
              <a:rPr lang="ro-RO" sz="1600" dirty="0" smtClean="0"/>
              <a:t>Atâta </a:t>
            </a:r>
            <a:r>
              <a:rPr lang="ro-RO" sz="1600" dirty="0"/>
              <a:t>timp cât nu devine derajantă e binevenită oricând. Muzica este foarte antrenantă pentru wake-up dimineaţa, în pauze sau în momente de </a:t>
            </a:r>
            <a:r>
              <a:rPr lang="ro-RO" sz="1600" dirty="0" smtClean="0"/>
              <a:t>respiro.</a:t>
            </a:r>
            <a:endParaRPr lang="ro-RO" sz="1600" dirty="0" smtClean="0"/>
          </a:p>
          <a:p>
            <a:r>
              <a:rPr lang="ro-RO" sz="1600" u="sng" dirty="0" smtClean="0"/>
              <a:t> </a:t>
            </a:r>
            <a:r>
              <a:rPr lang="ro-RO" sz="1600" u="sng" dirty="0"/>
              <a:t>4.Prietenul </a:t>
            </a:r>
            <a:r>
              <a:rPr lang="ro-RO" sz="1600" u="sng" dirty="0" smtClean="0"/>
              <a:t>secret</a:t>
            </a:r>
            <a:r>
              <a:rPr lang="ro-RO" sz="1600" dirty="0"/>
              <a:t> fiecare își scrie numele pe câte un bileţel, acestea sunt introduse eventual într-o căciulă pentru amuzament și fiecare trage câte un bileţel cu un nume. În decursul întregii luni fiecare trebuie să-i facă un cadou/supriza celui al cărui nume este pe bileţelul </a:t>
            </a:r>
            <a:r>
              <a:rPr lang="ro-RO" sz="1600" dirty="0" smtClean="0"/>
              <a:t>extras.</a:t>
            </a:r>
            <a:r>
              <a:rPr lang="ro-RO" sz="1600" u="sng" dirty="0"/>
              <a:t> </a:t>
            </a:r>
            <a:endParaRPr lang="ro-RO" sz="1600" u="sng" dirty="0" smtClean="0"/>
          </a:p>
          <a:p>
            <a:r>
              <a:rPr lang="ro-RO" sz="1600" u="sng" dirty="0" smtClean="0"/>
              <a:t>5.Mesaje </a:t>
            </a:r>
            <a:r>
              <a:rPr lang="ro-RO" sz="1600" u="sng" dirty="0"/>
              <a:t>motivatoare de </a:t>
            </a:r>
            <a:r>
              <a:rPr lang="ro-RO" sz="1600" u="sng" dirty="0" smtClean="0"/>
              <a:t>recunoaștere </a:t>
            </a:r>
            <a:r>
              <a:rPr lang="ro-RO" sz="1600" dirty="0" smtClean="0"/>
              <a:t>Afișează </a:t>
            </a:r>
            <a:r>
              <a:rPr lang="ro-RO" sz="1600" dirty="0"/>
              <a:t>mesaje motivatoare în locuri </a:t>
            </a:r>
            <a:r>
              <a:rPr lang="ro-RO" sz="1600" dirty="0" smtClean="0"/>
              <a:t>vizibile</a:t>
            </a:r>
            <a:endParaRPr lang="ro-RO" sz="1600" dirty="0" smtClean="0"/>
          </a:p>
          <a:p>
            <a:r>
              <a:rPr lang="ro-RO" sz="1600" dirty="0" smtClean="0"/>
              <a:t>...................................................</a:t>
            </a:r>
            <a:endParaRPr lang="ro-RO" sz="1600" dirty="0" smtClean="0"/>
          </a:p>
          <a:p>
            <a:r>
              <a:rPr lang="ro-RO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Brainstorming:</a:t>
            </a:r>
            <a:r>
              <a:rPr lang="ro-RO" sz="1600" dirty="0" smtClean="0"/>
              <a:t> ce alte modalități cunoașteți/ați aplicat în organizația Dvs.?-puteți folosi suportul de curs</a:t>
            </a:r>
            <a:endParaRPr lang="en-US" sz="1600" dirty="0"/>
          </a:p>
          <a:p>
            <a:endParaRPr lang="en-US" sz="1600" dirty="0"/>
          </a:p>
          <a:p>
            <a:endParaRPr lang="en-US" sz="1600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4448175" y="3244850"/>
            <a:ext cx="247650" cy="3667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/>
              <a:t> </a:t>
            </a:r>
            <a:endParaRPr lang="ro-RO"/>
          </a:p>
        </p:txBody>
      </p:sp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755650" y="1125538"/>
            <a:ext cx="7488238" cy="3667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lang="en-US"/>
              <a:t> </a:t>
            </a:r>
            <a:endParaRPr lang="ro-RO"/>
          </a:p>
        </p:txBody>
      </p:sp>
      <p:sp>
        <p:nvSpPr>
          <p:cNvPr id="63494" name="Rectangle 6"/>
          <p:cNvSpPr>
            <a:spLocks noChangeArrowheads="1"/>
          </p:cNvSpPr>
          <p:nvPr/>
        </p:nvSpPr>
        <p:spPr bwMode="auto">
          <a:xfrm>
            <a:off x="3851275" y="765175"/>
            <a:ext cx="2608263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tx2"/>
                </a:solidFill>
              </a:rPr>
              <a:t>Drepturi asertive</a:t>
            </a:r>
            <a:endParaRPr lang="ro-RO" sz="2400" b="1">
              <a:solidFill>
                <a:schemeClr val="tx2"/>
              </a:solidFill>
            </a:endParaRPr>
          </a:p>
        </p:txBody>
      </p:sp>
      <p:sp>
        <p:nvSpPr>
          <p:cNvPr id="63495" name="Text Box 7"/>
          <p:cNvSpPr txBox="1">
            <a:spLocks noChangeArrowheads="1"/>
          </p:cNvSpPr>
          <p:nvPr/>
        </p:nvSpPr>
        <p:spPr bwMode="auto">
          <a:xfrm>
            <a:off x="1403350" y="1700213"/>
            <a:ext cx="6048375" cy="44862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lang="ro-RO" b="1"/>
              <a:t>                          </a:t>
            </a:r>
            <a:r>
              <a:rPr lang="en-US" b="1"/>
              <a:t>        </a:t>
            </a:r>
            <a:r>
              <a:rPr lang="ro-RO" b="1"/>
              <a:t> Am dreptul să…</a:t>
            </a:r>
            <a:endParaRPr lang="ro-RO" b="1"/>
          </a:p>
          <a:p>
            <a:endParaRPr lang="ro-RO"/>
          </a:p>
          <a:p>
            <a:r>
              <a:rPr lang="ro-RO">
                <a:cs typeface="Arial" panose="020B0604020202020204" pitchFamily="34" charset="0"/>
              </a:rPr>
              <a:t>→</a:t>
            </a:r>
            <a:r>
              <a:rPr lang="ro-RO"/>
              <a:t>mă respect pentru cine sunt şi pentru ceea ce fac.</a:t>
            </a:r>
            <a:endParaRPr lang="ro-RO"/>
          </a:p>
          <a:p>
            <a:r>
              <a:rPr lang="ro-RO"/>
              <a:t>→ decid care sunt priorităţile mele şi cum îmi stabilesc obiectivele personale.</a:t>
            </a:r>
            <a:endParaRPr lang="ro-RO"/>
          </a:p>
          <a:p>
            <a:r>
              <a:rPr lang="ro-RO"/>
              <a:t>→ am propriile valori, credinţe.</a:t>
            </a:r>
            <a:endParaRPr lang="ro-RO"/>
          </a:p>
          <a:p>
            <a:r>
              <a:rPr lang="ro-RO"/>
              <a:t>→ le spun celorlalţi cum doresc să fiu tratat.</a:t>
            </a:r>
            <a:endParaRPr lang="ro-RO"/>
          </a:p>
          <a:p>
            <a:r>
              <a:rPr lang="ro-RO"/>
              <a:t>→ mă răzgândesc şi să greşesc fără să fiu ridiculizat.</a:t>
            </a:r>
            <a:endParaRPr lang="ro-RO"/>
          </a:p>
          <a:p>
            <a:r>
              <a:rPr lang="ro-RO"/>
              <a:t>→ am relaţii sociale pozitive, în care să mă simt în siguranţă şi respectat(ă).</a:t>
            </a:r>
            <a:endParaRPr lang="ro-RO"/>
          </a:p>
          <a:p>
            <a:r>
              <a:rPr lang="ro-RO"/>
              <a:t>→ spun „NU” , să refuz ceva atunci când ştiu că nu mi se potriveşte, fără să mă simt vinovat(ă).</a:t>
            </a:r>
            <a:endParaRPr lang="ro-RO"/>
          </a:p>
          <a:p>
            <a:r>
              <a:rPr lang="ro-RO"/>
              <a:t>→ cer informaţii, atunci când mă intereseză ceva.</a:t>
            </a:r>
            <a:endParaRPr lang="ro-RO"/>
          </a:p>
          <a:p>
            <a:r>
              <a:rPr lang="ro-RO"/>
              <a:t>→ fiu ascultat(ă) şi luat(ă) în serios.</a:t>
            </a:r>
            <a:endParaRPr lang="ro-RO"/>
          </a:p>
          <a:p>
            <a:r>
              <a:rPr lang="ro-RO"/>
              <a:t>→ fiu fericit(ă).</a:t>
            </a:r>
            <a:endParaRPr lang="en-US"/>
          </a:p>
          <a:p>
            <a:endParaRPr lang="ro-RO"/>
          </a:p>
        </p:txBody>
      </p:sp>
      <p:pic>
        <p:nvPicPr>
          <p:cNvPr id="63496" name="Picture 8" descr="j0425740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476375" y="549275"/>
            <a:ext cx="1254125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4448175" y="3244850"/>
            <a:ext cx="247650" cy="3667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/>
              <a:t> </a:t>
            </a:r>
            <a:endParaRPr lang="ro-RO"/>
          </a:p>
        </p:txBody>
      </p:sp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2700338" y="549275"/>
            <a:ext cx="4321175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lang="en-US" sz="2400" b="1">
                <a:solidFill>
                  <a:schemeClr val="tx2"/>
                </a:solidFill>
              </a:rPr>
              <a:t>Comunicare si conflict</a:t>
            </a:r>
            <a:endParaRPr lang="ro-RO" sz="2400" b="1">
              <a:solidFill>
                <a:schemeClr val="tx2"/>
              </a:solidFill>
            </a:endParaRPr>
          </a:p>
        </p:txBody>
      </p:sp>
      <p:sp>
        <p:nvSpPr>
          <p:cNvPr id="64518" name="Text Box 6"/>
          <p:cNvSpPr txBox="1">
            <a:spLocks noChangeArrowheads="1"/>
          </p:cNvSpPr>
          <p:nvPr/>
        </p:nvSpPr>
        <p:spPr bwMode="auto">
          <a:xfrm>
            <a:off x="755650" y="1557338"/>
            <a:ext cx="6840538" cy="310854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lang="ro-RO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ro-RO" sz="16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CONFLICTUL REPREZINTĂ NEÎNŢELEGERI </a:t>
            </a:r>
            <a:endParaRPr lang="ro-RO" sz="16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o-RO" sz="16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ÎNTRE DOUĂ SAU MAI MULTE PERSOANE</a:t>
            </a:r>
            <a:r>
              <a:rPr lang="en-US" sz="16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o-RO" sz="16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o-RO" sz="16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ÎNSEAMNĂ INTERACŢIUNE ŞI DIALOG.</a:t>
            </a:r>
            <a:endParaRPr lang="en-US" sz="16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o-RO" sz="16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STILURI DE ABORDARE A CONFLICTULUI:</a:t>
            </a:r>
            <a:endParaRPr lang="ro-RO" sz="16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o-RO" sz="16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♣ </a:t>
            </a:r>
            <a:r>
              <a:rPr lang="ro-RO" sz="16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METODA CÂŞTIG-PIERDERE, ESTE NECESARĂ ATUNCI CÂND UNA DINTRE PĂRŢI DISPUNE DE PREA PUŢINE RESURSE SAU POATE SĂ-ŞI ÎNDEPLINEASCĂ NEVOILE</a:t>
            </a:r>
            <a:endParaRPr lang="ro-RO" sz="16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o-RO" sz="16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♣ METODA PIERDERE-PIERDERE, ESTE O METODĂ EFICIENTĂ PENTRU SOLUŢIONAREA CONFLICTULUI</a:t>
            </a:r>
            <a:endParaRPr lang="ro-RO" sz="16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o-RO" sz="16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♣ METODA CÂŞTIG-CÂŞTIG, ÎN CARE PĂRŢILE SUNT SATISFĂCUTE</a:t>
            </a:r>
            <a:endParaRPr lang="en-US" sz="16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1600" b="1" dirty="0"/>
          </a:p>
          <a:p>
            <a:endParaRPr lang="ro-RO" dirty="0"/>
          </a:p>
        </p:txBody>
      </p:sp>
      <p:pic>
        <p:nvPicPr>
          <p:cNvPr id="64519" name="Picture 7" descr="kids_for_top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700338" y="4581525"/>
            <a:ext cx="3887787" cy="1641475"/>
          </a:xfrm>
          <a:prstGeom prst="rect">
            <a:avLst/>
          </a:prstGeom>
          <a:noFill/>
        </p:spPr>
      </p:pic>
      <p:pic>
        <p:nvPicPr>
          <p:cNvPr id="64520" name="Picture 8" descr="dialo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5963" y="1125538"/>
            <a:ext cx="2209800" cy="14160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4448175" y="3244850"/>
            <a:ext cx="247650" cy="3667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/>
              <a:t> </a:t>
            </a:r>
            <a:endParaRPr lang="ro-RO"/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755650" y="1125538"/>
            <a:ext cx="7488238" cy="3667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lang="en-US"/>
              <a:t> </a:t>
            </a:r>
            <a:endParaRPr lang="ro-RO"/>
          </a:p>
        </p:txBody>
      </p:sp>
      <p:sp>
        <p:nvSpPr>
          <p:cNvPr id="51207" name="Rectangle 7"/>
          <p:cNvSpPr>
            <a:spLocks noChangeArrowheads="1"/>
          </p:cNvSpPr>
          <p:nvPr/>
        </p:nvSpPr>
        <p:spPr bwMode="auto">
          <a:xfrm>
            <a:off x="323528" y="132601"/>
            <a:ext cx="8568952" cy="59093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lvl="0"/>
            <a:r>
              <a:rPr kumimoji="0" lang="ro-RO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Miriam" panose="020B0502050101010101" pitchFamily="34" charset="-79"/>
              </a:rPr>
              <a:t>Negocieri colective:</a:t>
            </a:r>
            <a:r>
              <a:rPr kumimoji="0" lang="ro-RO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Miriam" panose="020B0502050101010101" pitchFamily="34" charset="-79"/>
              </a:rPr>
              <a:t>Specific muncii sindicale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o-RO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Miriam" panose="020B0502050101010101" pitchFamily="34" charset="-79"/>
              </a:rPr>
              <a:t>1. Definiţii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o-RO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Miriam" panose="020B0502050101010101" pitchFamily="34" charset="-79"/>
              </a:rPr>
              <a:t> negociere colectivă – negocierea dintre angajator sau organizaţie patronală şi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o-RO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Miriam" panose="020B0502050101010101" pitchFamily="34" charset="-79"/>
              </a:rPr>
              <a:t>sindicat ori organizaţie sindicală sau reprezentanţii angajaţilor, dupa caz, care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o-RO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Miriam" panose="020B0502050101010101" pitchFamily="34" charset="-79"/>
              </a:rPr>
              <a:t>urmăreşte reglementarea relaţiilor de muncă ori de serviciu dintre cele două părţi,</a:t>
            </a:r>
            <a:endParaRPr kumimoji="0" lang="ro-RO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Miriam" panose="020B0502050101010101" pitchFamily="34" charset="-79"/>
            </a:endParaRPr>
          </a:p>
          <a:p>
            <a:r>
              <a:rPr kumimoji="0" lang="ro-RO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Miriam" panose="020B0502050101010101" pitchFamily="34" charset="-79"/>
              </a:rPr>
              <a:t>precum şi orice alte acorduri în probleme de interes comun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o-RO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  <a:r>
              <a:rPr lang="ro-RO" sz="1400" dirty="0"/>
              <a:t> </a:t>
            </a:r>
            <a:endParaRPr lang="ro-RO" sz="1400" dirty="0" smtClean="0"/>
          </a:p>
          <a:p>
            <a:r>
              <a:rPr lang="ro-RO" sz="1400" dirty="0" smtClean="0"/>
              <a:t>ETAPELE </a:t>
            </a:r>
            <a:r>
              <a:rPr lang="ro-RO" sz="1400" dirty="0"/>
              <a:t>NEGOCIERII:</a:t>
            </a:r>
            <a:endParaRPr lang="en-US" sz="1400" b="1" dirty="0"/>
          </a:p>
          <a:p>
            <a:r>
              <a:rPr lang="ro-RO" sz="1400" dirty="0"/>
              <a:t>1.	PREGĂTIREA</a:t>
            </a:r>
            <a:endParaRPr lang="en-US" sz="1400" b="1" dirty="0"/>
          </a:p>
          <a:p>
            <a:r>
              <a:rPr lang="ro-RO" sz="1400" dirty="0"/>
              <a:t>2.	DEZBATEREA</a:t>
            </a:r>
            <a:endParaRPr lang="en-US" sz="1400" b="1" dirty="0"/>
          </a:p>
          <a:p>
            <a:r>
              <a:rPr lang="ro-RO" sz="1400" dirty="0"/>
              <a:t>3.	PROPUNEREA</a:t>
            </a:r>
            <a:endParaRPr lang="en-US" sz="1400" b="1" dirty="0"/>
          </a:p>
          <a:p>
            <a:r>
              <a:rPr lang="ro-RO" sz="1400" dirty="0"/>
              <a:t>4.	TRANZACȚIONAREA</a:t>
            </a:r>
            <a:endParaRPr lang="en-US" sz="1400" b="1" dirty="0"/>
          </a:p>
          <a:p>
            <a:r>
              <a:rPr lang="ro-RO" sz="1400" dirty="0"/>
              <a:t>Marja de negociere: reprezintă zona de acord posibil între părți, care pot ajunge la o înțelegere reciprocă.</a:t>
            </a:r>
            <a:endParaRPr lang="en-US" sz="1400" b="1" dirty="0"/>
          </a:p>
          <a:p>
            <a:r>
              <a:rPr lang="ro-RO" sz="1400" b="1" u="sng" dirty="0"/>
              <a:t>Protocolul de </a:t>
            </a:r>
            <a:r>
              <a:rPr lang="ro-RO" sz="1400" b="1" u="sng" dirty="0" smtClean="0"/>
              <a:t>negociere</a:t>
            </a:r>
            <a:r>
              <a:rPr lang="ro-RO" sz="1400" dirty="0"/>
              <a:t> Încheiat astăzi __/__/____</a:t>
            </a:r>
            <a:endParaRPr lang="en-US" sz="1400" b="1" dirty="0"/>
          </a:p>
          <a:p>
            <a:r>
              <a:rPr lang="ro-RO" sz="1400" dirty="0"/>
              <a:t>Între:</a:t>
            </a:r>
            <a:endParaRPr lang="en-US" sz="1400" b="1" dirty="0"/>
          </a:p>
          <a:p>
            <a:r>
              <a:rPr lang="ro-RO" sz="1400" dirty="0"/>
              <a:t>1.Unitatea/Instituția/Societatea ___________________________</a:t>
            </a:r>
            <a:endParaRPr lang="en-US" sz="1400" b="1" dirty="0"/>
          </a:p>
          <a:p>
            <a:r>
              <a:rPr lang="ro-RO" sz="1400" dirty="0"/>
              <a:t>reprezentată prin:</a:t>
            </a:r>
            <a:endParaRPr lang="en-US" sz="1400" b="1" dirty="0"/>
          </a:p>
          <a:p>
            <a:r>
              <a:rPr lang="ro-RO" sz="1400" dirty="0"/>
              <a:t>___________________________ Director general</a:t>
            </a:r>
            <a:endParaRPr lang="en-US" sz="1400" b="1" dirty="0"/>
          </a:p>
          <a:p>
            <a:r>
              <a:rPr lang="ro-RO" sz="1400" dirty="0"/>
              <a:t>___________________________ Director Economic</a:t>
            </a:r>
            <a:endParaRPr lang="en-US" sz="1400" b="1" dirty="0"/>
          </a:p>
          <a:p>
            <a:r>
              <a:rPr lang="ro-RO" sz="1400" dirty="0" smtClean="0"/>
              <a:t>...........................................................................</a:t>
            </a:r>
            <a:endParaRPr lang="en-US" sz="1400" b="1" dirty="0"/>
          </a:p>
          <a:p>
            <a:r>
              <a:rPr lang="ro-RO" sz="1400" dirty="0"/>
              <a:t>Sindicatul___________________________ reprezentat prin:   </a:t>
            </a:r>
            <a:endParaRPr lang="en-US" sz="1400" b="1" dirty="0"/>
          </a:p>
          <a:p>
            <a:r>
              <a:rPr lang="ro-RO" sz="1400" dirty="0"/>
              <a:t>__________________________________ </a:t>
            </a:r>
            <a:r>
              <a:rPr lang="ro-RO" sz="1400" dirty="0" smtClean="0"/>
              <a:t>Preşedinte</a:t>
            </a:r>
            <a:endParaRPr lang="ro-RO" sz="1400" dirty="0" smtClean="0"/>
          </a:p>
          <a:p>
            <a:r>
              <a:rPr lang="ro-RO" sz="1400" b="1" dirty="0" smtClean="0"/>
              <a:t>...................................................</a:t>
            </a:r>
            <a:r>
              <a:rPr lang="ro-RO" sz="1400" b="1" i="1" dirty="0"/>
              <a:t> </a:t>
            </a:r>
            <a:endParaRPr lang="ro-RO" sz="1400" b="1" i="1" dirty="0" smtClean="0"/>
          </a:p>
          <a:p>
            <a:endParaRPr lang="ro-RO" sz="1400" b="1" i="1" dirty="0"/>
          </a:p>
          <a:p>
            <a:r>
              <a:rPr lang="ro-RO" sz="1400" b="1" i="1" dirty="0" smtClean="0"/>
              <a:t>APLICAŢIE</a:t>
            </a:r>
            <a:r>
              <a:rPr lang="ro-RO" sz="1400" b="1" i="1" dirty="0"/>
              <a:t>. Realizați un Plan de negocierea criteriilor din Fișa pentru salar de merit/gradație</a:t>
            </a:r>
            <a:r>
              <a:rPr lang="en-US" sz="1400" b="1" dirty="0"/>
              <a:t> </a:t>
            </a:r>
            <a:endParaRPr lang="en-US" sz="1400" b="1" dirty="0"/>
          </a:p>
          <a:p>
            <a:r>
              <a:rPr lang="ro-RO" sz="1400" i="1" dirty="0"/>
              <a:t>    Timp de lucru: 20 minute</a:t>
            </a:r>
            <a:endParaRPr lang="en-US" sz="1400" b="1" dirty="0"/>
          </a:p>
          <a:p>
            <a:r>
              <a:rPr lang="ro-RO" sz="1400" b="1" i="1" dirty="0"/>
              <a:t>Raportarea: timp de 5 minute, de pe flipchart și verbal susținut de liderul desemnat de echipă</a:t>
            </a:r>
            <a:endParaRPr lang="ro-RO" sz="1400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Picture 10" descr="RÃ©sultat de recherche d'images pour &quot;emoticoane&quot;"/>
          <p:cNvPicPr/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7524328" y="692696"/>
            <a:ext cx="847643" cy="69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4448175" y="3244850"/>
            <a:ext cx="247650" cy="3667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/>
              <a:t> </a:t>
            </a:r>
            <a:endParaRPr lang="ro-RO"/>
          </a:p>
        </p:txBody>
      </p:sp>
      <p:sp>
        <p:nvSpPr>
          <p:cNvPr id="72709" name="Text Box 5"/>
          <p:cNvSpPr txBox="1">
            <a:spLocks noChangeArrowheads="1"/>
          </p:cNvSpPr>
          <p:nvPr/>
        </p:nvSpPr>
        <p:spPr bwMode="auto">
          <a:xfrm>
            <a:off x="755650" y="1125538"/>
            <a:ext cx="7488238" cy="3667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lang="en-US"/>
              <a:t> </a:t>
            </a:r>
            <a:endParaRPr lang="ro-RO"/>
          </a:p>
        </p:txBody>
      </p:sp>
      <p:sp>
        <p:nvSpPr>
          <p:cNvPr id="72712" name="Text Box 8"/>
          <p:cNvSpPr txBox="1">
            <a:spLocks noChangeArrowheads="1"/>
          </p:cNvSpPr>
          <p:nvPr/>
        </p:nvSpPr>
        <p:spPr bwMode="auto">
          <a:xfrm>
            <a:off x="395288" y="260350"/>
            <a:ext cx="8064500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/>
            <a:r>
              <a:rPr lang="ro-RO" sz="2800" dirty="0" smtClean="0">
                <a:latin typeface="Monotype Corsiva" panose="03010101010201010101" pitchFamily="66" charset="0"/>
              </a:rPr>
              <a:t>Succes </a:t>
            </a:r>
            <a:r>
              <a:rPr lang="en-US" sz="2800" dirty="0" smtClean="0">
                <a:latin typeface="Monotype Corsiva" panose="03010101010201010101" pitchFamily="66" charset="0"/>
              </a:rPr>
              <a:t> </a:t>
            </a:r>
            <a:r>
              <a:rPr lang="ro-RO" sz="2800" dirty="0" smtClean="0">
                <a:latin typeface="Monotype Corsiva" panose="03010101010201010101" pitchFamily="66" charset="0"/>
              </a:rPr>
              <a:t>în </a:t>
            </a:r>
            <a:r>
              <a:rPr lang="en-US" sz="2800" dirty="0" smtClean="0">
                <a:latin typeface="Monotype Corsiva" panose="03010101010201010101" pitchFamily="66" charset="0"/>
              </a:rPr>
              <a:t> </a:t>
            </a:r>
            <a:r>
              <a:rPr lang="ro-RO" sz="2800" dirty="0" smtClean="0">
                <a:latin typeface="Monotype Corsiva" panose="03010101010201010101" pitchFamily="66" charset="0"/>
              </a:rPr>
              <a:t>comunicarea sindicală eficientă!</a:t>
            </a:r>
            <a:r>
              <a:rPr lang="ro-RO" sz="2800" dirty="0" smtClean="0"/>
              <a:t> </a:t>
            </a:r>
            <a:endParaRPr lang="ro-RO" sz="2800" b="1" dirty="0">
              <a:latin typeface="Century Schoolbook" panose="02040604050505020304" pitchFamily="18" charset="0"/>
            </a:endParaRPr>
          </a:p>
        </p:txBody>
      </p:sp>
      <p:sp>
        <p:nvSpPr>
          <p:cNvPr id="72713" name="Text Box 9"/>
          <p:cNvSpPr txBox="1">
            <a:spLocks noChangeArrowheads="1"/>
          </p:cNvSpPr>
          <p:nvPr/>
        </p:nvSpPr>
        <p:spPr bwMode="auto">
          <a:xfrm>
            <a:off x="467544" y="764705"/>
            <a:ext cx="7704856" cy="313932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r>
              <a:rPr lang="ro-RO" dirty="0">
                <a:cs typeface="Arial" panose="020B0604020202020204" pitchFamily="34" charset="0"/>
              </a:rPr>
              <a:t>◘→</a:t>
            </a:r>
            <a:r>
              <a:rPr lang="ro-RO" dirty="0"/>
              <a:t>exprimă-te clar şi concis;</a:t>
            </a:r>
            <a:endParaRPr lang="ro-RO" dirty="0"/>
          </a:p>
          <a:p>
            <a:r>
              <a:rPr lang="ro-RO" dirty="0"/>
              <a:t>◘→evită să fii sarcastic;</a:t>
            </a:r>
            <a:endParaRPr lang="ro-RO" dirty="0"/>
          </a:p>
          <a:p>
            <a:r>
              <a:rPr lang="ro-RO" dirty="0"/>
              <a:t>◘→evită să faci generalizări;</a:t>
            </a:r>
            <a:endParaRPr lang="ro-RO" dirty="0"/>
          </a:p>
          <a:p>
            <a:r>
              <a:rPr lang="ro-RO" dirty="0"/>
              <a:t>◘→evită să foloseşti etichete;</a:t>
            </a:r>
            <a:endParaRPr lang="ro-RO" dirty="0"/>
          </a:p>
          <a:p>
            <a:r>
              <a:rPr lang="ro-RO" dirty="0"/>
              <a:t>◘→cere feed-back;</a:t>
            </a:r>
            <a:endParaRPr lang="ro-RO" dirty="0"/>
          </a:p>
          <a:p>
            <a:r>
              <a:rPr lang="ro-RO" dirty="0"/>
              <a:t>◘→evită comportamentul agresiv;</a:t>
            </a:r>
            <a:endParaRPr lang="ro-RO" dirty="0"/>
          </a:p>
          <a:p>
            <a:r>
              <a:rPr lang="ro-RO" dirty="0"/>
              <a:t>◘→evită reacţiile impulsive;</a:t>
            </a:r>
            <a:endParaRPr lang="ro-RO" dirty="0"/>
          </a:p>
          <a:p>
            <a:r>
              <a:rPr lang="ro-RO" dirty="0"/>
              <a:t>◘→evită monopolizarea discuţiei;</a:t>
            </a:r>
            <a:endParaRPr lang="ro-RO" dirty="0"/>
          </a:p>
          <a:p>
            <a:r>
              <a:rPr lang="ro-RO" dirty="0"/>
              <a:t>◘→evită să faci presupuneri;</a:t>
            </a:r>
            <a:endParaRPr lang="ro-RO" dirty="0"/>
          </a:p>
          <a:p>
            <a:r>
              <a:rPr lang="ro-RO" dirty="0"/>
              <a:t>◘→conştientizează ce tip de comunicare foloseşti (agresiv, asertiv, pasiv sau </a:t>
            </a:r>
            <a:r>
              <a:rPr lang="ro-RO" dirty="0" smtClean="0"/>
              <a:t>agresiv-pasiv).</a:t>
            </a:r>
            <a:endParaRPr lang="ro-RO" dirty="0"/>
          </a:p>
        </p:txBody>
      </p:sp>
      <p:sp>
        <p:nvSpPr>
          <p:cNvPr id="72719" name="Text Box 15"/>
          <p:cNvSpPr txBox="1">
            <a:spLocks noChangeArrowheads="1"/>
          </p:cNvSpPr>
          <p:nvPr/>
        </p:nvSpPr>
        <p:spPr bwMode="auto">
          <a:xfrm>
            <a:off x="179512" y="3789040"/>
            <a:ext cx="8496944" cy="267765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r>
              <a:rPr lang="ro-RO" sz="2800" dirty="0" smtClean="0"/>
              <a:t> </a:t>
            </a:r>
            <a:r>
              <a:rPr lang="ro-RO" sz="1400" i="1" dirty="0" smtClean="0">
                <a:solidFill>
                  <a:schemeClr val="tx2">
                    <a:lumMod val="50000"/>
                  </a:schemeClr>
                </a:solidFill>
              </a:rPr>
              <a:t>        </a:t>
            </a:r>
            <a:r>
              <a:rPr lang="ro-RO" sz="1600" i="1" dirty="0" smtClean="0">
                <a:solidFill>
                  <a:schemeClr val="tx2">
                    <a:lumMod val="50000"/>
                  </a:schemeClr>
                </a:solidFill>
              </a:rPr>
              <a:t>Aşteptările mari, dau sens acţiunilor tale, dau naştere la o viziune cu care poţi face ceva, găseşti soluţii mult mai repede, iar oportunităţile le vezi mai uşor.</a:t>
            </a:r>
            <a:endParaRPr lang="en-US" sz="1600" i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o-RO" sz="1600" i="1" dirty="0" smtClean="0">
                <a:solidFill>
                  <a:schemeClr val="tx2">
                    <a:lumMod val="50000"/>
                  </a:schemeClr>
                </a:solidFill>
              </a:rPr>
              <a:t>      Deveniți buni comunicatori, identificați toate oportunitățile, toate soluțiile posibile, învingeți în numele dreptății și adevărului, mai ales că reprezentați speranța celor mulți de a fi garanții unor condiții de muncă și viață echitabile și generoase și veți avea garantat implementarea unui Management sindical eficient, cu lideri competenți!(</a:t>
            </a:r>
            <a:r>
              <a:rPr lang="ro-RO" sz="1400" b="1" i="1" dirty="0" smtClean="0">
                <a:solidFill>
                  <a:schemeClr val="accent3">
                    <a:lumMod val="75000"/>
                  </a:schemeClr>
                </a:solidFill>
              </a:rPr>
              <a:t>Alegerile tale</a:t>
            </a:r>
            <a:r>
              <a:rPr lang="ro-RO" sz="1600" i="1" dirty="0" smtClean="0">
                <a:solidFill>
                  <a:schemeClr val="tx2">
                    <a:lumMod val="50000"/>
                  </a:schemeClr>
                </a:solidFill>
              </a:rPr>
              <a:t>)</a:t>
            </a:r>
            <a:endParaRPr lang="en-US" sz="1600" i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r"/>
            <a:r>
              <a:rPr lang="ro-RO" sz="1600" b="1" i="1" dirty="0" smtClean="0"/>
              <a:t> SUCCES!</a:t>
            </a:r>
            <a:endParaRPr lang="en-US" sz="1600" dirty="0" smtClean="0"/>
          </a:p>
          <a:p>
            <a:pPr algn="r"/>
            <a:r>
              <a:rPr lang="ro-RO" sz="1600" b="1" i="1" dirty="0" smtClean="0"/>
              <a:t>Lectorul  dumneavoastră- prof. Niță Niculina</a:t>
            </a:r>
            <a:endParaRPr lang="en-US" sz="1600" dirty="0" smtClean="0"/>
          </a:p>
          <a:p>
            <a:endParaRPr lang="ro-RO" sz="2800" dirty="0">
              <a:latin typeface="Monotype Corsiva" panose="03010101010201010101" pitchFamily="66" charset="0"/>
            </a:endParaRPr>
          </a:p>
        </p:txBody>
      </p:sp>
      <p:pic>
        <p:nvPicPr>
          <p:cNvPr id="72721" name="Picture 17" descr="Libro"/>
          <p:cNvPicPr>
            <a:picLocks noChangeAspect="1" noChangeArrowheads="1" noCrop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7164288" y="0"/>
            <a:ext cx="1728192" cy="797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4211638" y="3213100"/>
            <a:ext cx="247650" cy="3667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/>
              <a:t> </a:t>
            </a:r>
            <a:endParaRPr lang="ro-RO"/>
          </a:p>
        </p:txBody>
      </p:sp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755650" y="1125538"/>
            <a:ext cx="7488238" cy="3667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lang="en-US"/>
              <a:t> </a:t>
            </a:r>
            <a:endParaRPr lang="ro-RO"/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1403350" y="476250"/>
            <a:ext cx="6553200" cy="13112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lang="ro-RO" sz="4000" b="1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Ce este comunicarea?</a:t>
            </a:r>
            <a:br>
              <a:rPr lang="ro-RO" sz="4000" b="1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o-RO" sz="4000" b="1" i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1331640" y="1196752"/>
            <a:ext cx="7632848" cy="120032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r>
              <a:rPr lang="it-IT" b="1" i="1" dirty="0"/>
              <a:t>“Comunicarea este acţiunea de a comunica şi rezultatul ei. </a:t>
            </a:r>
            <a:r>
              <a:rPr lang="ro-RO" b="1" i="1" dirty="0"/>
              <a:t> </a:t>
            </a:r>
            <a:r>
              <a:rPr lang="it-IT" b="1" i="1" dirty="0"/>
              <a:t>Înştiinţare, ştire, veste, raport, relaţie, legătură.” </a:t>
            </a:r>
            <a:endParaRPr lang="ro-RO" b="1" i="1" dirty="0"/>
          </a:p>
          <a:p>
            <a:r>
              <a:rPr lang="it-IT" b="1" i="1" dirty="0"/>
              <a:t>( DEX, pag. 205</a:t>
            </a:r>
            <a:r>
              <a:rPr lang="it-IT" b="1" i="1" dirty="0" smtClean="0"/>
              <a:t>)</a:t>
            </a:r>
            <a:r>
              <a:rPr lang="ro-RO" b="1" i="1" dirty="0" smtClean="0"/>
              <a:t>.</a:t>
            </a:r>
            <a:endParaRPr lang="it-IT" b="1" i="1" dirty="0"/>
          </a:p>
          <a:p>
            <a:r>
              <a:rPr lang="ro-RO" b="1" i="1" dirty="0"/>
              <a:t>T</a:t>
            </a:r>
            <a:r>
              <a:rPr lang="it-IT" b="1" i="1" dirty="0"/>
              <a:t>ransmiterea unei informaţii de la emiţător la receptor</a:t>
            </a:r>
            <a:endParaRPr lang="ro-RO" b="1" i="1" dirty="0"/>
          </a:p>
        </p:txBody>
      </p:sp>
      <p:sp>
        <p:nvSpPr>
          <p:cNvPr id="47112" name="Text Box 8"/>
          <p:cNvSpPr txBox="1">
            <a:spLocks noChangeArrowheads="1"/>
          </p:cNvSpPr>
          <p:nvPr/>
        </p:nvSpPr>
        <p:spPr bwMode="auto">
          <a:xfrm>
            <a:off x="1259632" y="2348880"/>
            <a:ext cx="7345362" cy="424731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lang="en-US" b="1" dirty="0" smtClean="0"/>
              <a:t>Cu </a:t>
            </a:r>
            <a:r>
              <a:rPr lang="en-US" b="1" dirty="0" err="1" smtClean="0"/>
              <a:t>toții</a:t>
            </a:r>
            <a:r>
              <a:rPr lang="en-US" b="1" dirty="0" smtClean="0"/>
              <a:t> </a:t>
            </a:r>
            <a:r>
              <a:rPr lang="en-US" b="1" dirty="0" err="1" smtClean="0"/>
              <a:t>vorbim</a:t>
            </a:r>
            <a:r>
              <a:rPr lang="en-US" b="1" dirty="0" smtClean="0"/>
              <a:t> </a:t>
            </a:r>
            <a:r>
              <a:rPr lang="en-US" b="1" dirty="0" err="1" smtClean="0"/>
              <a:t>dar</a:t>
            </a:r>
            <a:r>
              <a:rPr lang="en-US" b="1" dirty="0" smtClean="0"/>
              <a:t>, </a:t>
            </a:r>
            <a:r>
              <a:rPr lang="en-US" b="1" dirty="0" err="1" smtClean="0"/>
              <a:t>întotdeauna</a:t>
            </a:r>
            <a:r>
              <a:rPr lang="en-US" b="1" dirty="0" smtClean="0"/>
              <a:t> </a:t>
            </a:r>
            <a:r>
              <a:rPr lang="en-US" b="1" dirty="0" err="1" smtClean="0"/>
              <a:t>știm</a:t>
            </a:r>
            <a:r>
              <a:rPr lang="en-US" b="1" dirty="0" smtClean="0"/>
              <a:t> </a:t>
            </a:r>
            <a:r>
              <a:rPr lang="en-US" b="1" dirty="0" err="1" smtClean="0"/>
              <a:t>să</a:t>
            </a:r>
            <a:r>
              <a:rPr lang="en-US" b="1" dirty="0" smtClean="0"/>
              <a:t> </a:t>
            </a:r>
            <a:r>
              <a:rPr lang="en-US" b="1" dirty="0" err="1" smtClean="0"/>
              <a:t>și</a:t>
            </a:r>
            <a:r>
              <a:rPr lang="en-US" b="1" dirty="0" smtClean="0"/>
              <a:t> </a:t>
            </a:r>
            <a:r>
              <a:rPr lang="en-US" b="1" dirty="0" err="1" smtClean="0"/>
              <a:t>comunicăm</a:t>
            </a:r>
            <a:r>
              <a:rPr lang="en-US" b="1" dirty="0" smtClean="0"/>
              <a:t>?!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err="1" smtClean="0"/>
              <a:t>Trebuie</a:t>
            </a:r>
            <a:r>
              <a:rPr lang="en-US" dirty="0" smtClean="0"/>
              <a:t>  </a:t>
            </a:r>
            <a:r>
              <a:rPr lang="en-US" dirty="0" err="1" smtClean="0"/>
              <a:t>să</a:t>
            </a:r>
            <a:r>
              <a:rPr lang="en-US" dirty="0" smtClean="0"/>
              <a:t> </a:t>
            </a:r>
            <a:r>
              <a:rPr lang="en-US" dirty="0" err="1" smtClean="0"/>
              <a:t>ştiți</a:t>
            </a:r>
            <a:r>
              <a:rPr lang="en-US" dirty="0" smtClean="0"/>
              <a:t>  de  la  </a:t>
            </a:r>
            <a:r>
              <a:rPr lang="en-US" dirty="0" err="1" smtClean="0"/>
              <a:t>început</a:t>
            </a:r>
            <a:r>
              <a:rPr lang="en-US" dirty="0" smtClean="0"/>
              <a:t>  </a:t>
            </a:r>
            <a:r>
              <a:rPr lang="en-US" dirty="0" err="1" smtClean="0"/>
              <a:t>că</a:t>
            </a:r>
            <a:r>
              <a:rPr lang="en-US" dirty="0" smtClean="0"/>
              <a:t>  </a:t>
            </a:r>
            <a:r>
              <a:rPr lang="en-US" dirty="0" err="1" smtClean="0"/>
              <a:t>în</a:t>
            </a:r>
            <a:r>
              <a:rPr lang="en-US" dirty="0" smtClean="0"/>
              <a:t>  </a:t>
            </a:r>
            <a:r>
              <a:rPr lang="en-US" dirty="0" err="1" smtClean="0"/>
              <a:t>viaţă</a:t>
            </a:r>
            <a:r>
              <a:rPr lang="en-US" dirty="0" smtClean="0"/>
              <a:t>  3  </a:t>
            </a:r>
            <a:r>
              <a:rPr lang="en-US" dirty="0" err="1" smtClean="0"/>
              <a:t>lucruri</a:t>
            </a:r>
            <a:r>
              <a:rPr lang="en-US" dirty="0" smtClean="0"/>
              <a:t>  nu  le  </a:t>
            </a:r>
            <a:r>
              <a:rPr lang="en-US" dirty="0" err="1" smtClean="0"/>
              <a:t>mai</a:t>
            </a:r>
            <a:r>
              <a:rPr lang="en-US" dirty="0" smtClean="0"/>
              <a:t>  </a:t>
            </a:r>
            <a:r>
              <a:rPr lang="en-US" dirty="0" err="1" smtClean="0"/>
              <a:t>poţi</a:t>
            </a:r>
            <a:r>
              <a:rPr lang="en-US" dirty="0" smtClean="0"/>
              <a:t> </a:t>
            </a:r>
            <a:r>
              <a:rPr lang="en-US" dirty="0" err="1" smtClean="0"/>
              <a:t>întoarce</a:t>
            </a:r>
            <a:r>
              <a:rPr lang="en-US" dirty="0" smtClean="0"/>
              <a:t> </a:t>
            </a:r>
            <a:r>
              <a:rPr lang="en-US" dirty="0" err="1" smtClean="0"/>
              <a:t>înapoi</a:t>
            </a:r>
            <a:r>
              <a:rPr lang="en-US" dirty="0" smtClean="0"/>
              <a:t>: un </a:t>
            </a:r>
            <a:r>
              <a:rPr lang="en-US" dirty="0" err="1" smtClean="0"/>
              <a:t>cuvânt</a:t>
            </a:r>
            <a:r>
              <a:rPr lang="ro-RO" dirty="0" smtClean="0"/>
              <a:t>, </a:t>
            </a:r>
            <a:r>
              <a:rPr lang="en-US" dirty="0" err="1" smtClean="0"/>
              <a:t>trecutul</a:t>
            </a:r>
            <a:r>
              <a:rPr lang="ro-RO" dirty="0" smtClean="0"/>
              <a:t>,</a:t>
            </a:r>
            <a:r>
              <a:rPr lang="en-US" dirty="0" err="1" smtClean="0"/>
              <a:t>oportunitate</a:t>
            </a:r>
            <a:r>
              <a:rPr lang="ro-RO" dirty="0" smtClean="0"/>
              <a:t>a</a:t>
            </a:r>
            <a:r>
              <a:rPr lang="en-US" dirty="0" smtClean="0"/>
              <a:t> </a:t>
            </a:r>
            <a:r>
              <a:rPr lang="en-US" dirty="0" err="1" smtClean="0"/>
              <a:t>pierdută</a:t>
            </a:r>
            <a:r>
              <a:rPr lang="ro-RO" dirty="0" smtClean="0"/>
              <a:t>.</a:t>
            </a:r>
            <a:endParaRPr lang="en-US" dirty="0" smtClean="0"/>
          </a:p>
          <a:p>
            <a:r>
              <a:rPr lang="en-US" dirty="0" smtClean="0"/>
              <a:t>    Ai  </a:t>
            </a:r>
            <a:r>
              <a:rPr lang="en-US" dirty="0" err="1" smtClean="0"/>
              <a:t>grijă</a:t>
            </a:r>
            <a:r>
              <a:rPr lang="en-US" dirty="0" smtClean="0"/>
              <a:t>  </a:t>
            </a:r>
            <a:r>
              <a:rPr lang="en-US" dirty="0" err="1" smtClean="0"/>
              <a:t>ce</a:t>
            </a:r>
            <a:r>
              <a:rPr lang="en-US" dirty="0" smtClean="0"/>
              <a:t>  </a:t>
            </a:r>
            <a:r>
              <a:rPr lang="en-US" dirty="0" err="1" smtClean="0"/>
              <a:t>spui</a:t>
            </a:r>
            <a:r>
              <a:rPr lang="en-US" dirty="0" smtClean="0"/>
              <a:t>  </a:t>
            </a:r>
            <a:r>
              <a:rPr lang="en-US" dirty="0" err="1" smtClean="0"/>
              <a:t>şi</a:t>
            </a:r>
            <a:r>
              <a:rPr lang="en-US" dirty="0" smtClean="0"/>
              <a:t>,  </a:t>
            </a:r>
            <a:r>
              <a:rPr lang="en-US" dirty="0" err="1" smtClean="0"/>
              <a:t>înainte</a:t>
            </a:r>
            <a:r>
              <a:rPr lang="en-US" dirty="0" smtClean="0"/>
              <a:t>  </a:t>
            </a:r>
            <a:r>
              <a:rPr lang="en-US" dirty="0" err="1" smtClean="0"/>
              <a:t>să</a:t>
            </a:r>
            <a:r>
              <a:rPr lang="en-US" dirty="0" smtClean="0"/>
              <a:t>  </a:t>
            </a:r>
            <a:r>
              <a:rPr lang="en-US" dirty="0" err="1" smtClean="0"/>
              <a:t>începi</a:t>
            </a:r>
            <a:r>
              <a:rPr lang="en-US" dirty="0" smtClean="0"/>
              <a:t>  </a:t>
            </a:r>
            <a:r>
              <a:rPr lang="en-US" dirty="0" err="1" smtClean="0"/>
              <a:t>să</a:t>
            </a:r>
            <a:r>
              <a:rPr lang="en-US" dirty="0" smtClean="0"/>
              <a:t>  </a:t>
            </a:r>
            <a:r>
              <a:rPr lang="en-US" dirty="0" err="1" smtClean="0"/>
              <a:t>vorbeşti</a:t>
            </a:r>
            <a:r>
              <a:rPr lang="en-US" dirty="0" smtClean="0"/>
              <a:t>,  </a:t>
            </a:r>
            <a:r>
              <a:rPr lang="en-US" dirty="0" err="1" smtClean="0"/>
              <a:t>adu-ţi</a:t>
            </a:r>
            <a:r>
              <a:rPr lang="en-US" dirty="0" smtClean="0"/>
              <a:t> </a:t>
            </a:r>
            <a:r>
              <a:rPr lang="en-US" dirty="0" err="1" smtClean="0"/>
              <a:t>aminte</a:t>
            </a:r>
            <a:r>
              <a:rPr lang="en-US" dirty="0" smtClean="0"/>
              <a:t>  </a:t>
            </a:r>
            <a:r>
              <a:rPr lang="en-US" dirty="0" err="1" smtClean="0"/>
              <a:t>că</a:t>
            </a:r>
            <a:r>
              <a:rPr lang="en-US" dirty="0" smtClean="0"/>
              <a:t> </a:t>
            </a:r>
            <a:r>
              <a:rPr lang="en-US" dirty="0" err="1" smtClean="0"/>
              <a:t>şi</a:t>
            </a:r>
            <a:r>
              <a:rPr lang="en-US" dirty="0" smtClean="0"/>
              <a:t>  </a:t>
            </a:r>
            <a:r>
              <a:rPr lang="en-US" dirty="0" err="1" smtClean="0"/>
              <a:t>mediocrele</a:t>
            </a:r>
            <a:r>
              <a:rPr lang="en-US" dirty="0" smtClean="0"/>
              <a:t>  </a:t>
            </a:r>
            <a:r>
              <a:rPr lang="en-US" dirty="0" err="1" smtClean="0"/>
              <a:t>filme</a:t>
            </a:r>
            <a:r>
              <a:rPr lang="en-US" dirty="0" smtClean="0"/>
              <a:t>  </a:t>
            </a:r>
            <a:r>
              <a:rPr lang="en-US" dirty="0" err="1" smtClean="0"/>
              <a:t>poliţiste</a:t>
            </a:r>
            <a:r>
              <a:rPr lang="en-US" dirty="0" smtClean="0"/>
              <a:t>  </a:t>
            </a:r>
            <a:r>
              <a:rPr lang="en-US" dirty="0" err="1" smtClean="0"/>
              <a:t>americane</a:t>
            </a:r>
            <a:r>
              <a:rPr lang="en-US" dirty="0" smtClean="0"/>
              <a:t>  </a:t>
            </a:r>
            <a:r>
              <a:rPr lang="en-US" dirty="0" err="1" smtClean="0"/>
              <a:t>te</a:t>
            </a:r>
            <a:r>
              <a:rPr lang="en-US" dirty="0" smtClean="0"/>
              <a:t>  </a:t>
            </a:r>
            <a:r>
              <a:rPr lang="en-US" dirty="0" err="1" smtClean="0"/>
              <a:t>învaţă</a:t>
            </a:r>
            <a:r>
              <a:rPr lang="en-US" dirty="0" smtClean="0"/>
              <a:t> </a:t>
            </a:r>
            <a:r>
              <a:rPr lang="en-US" dirty="0" err="1" smtClean="0"/>
              <a:t>ceva</a:t>
            </a:r>
            <a:r>
              <a:rPr lang="en-US" dirty="0" smtClean="0"/>
              <a:t> </a:t>
            </a:r>
            <a:r>
              <a:rPr lang="en-US" dirty="0" err="1" smtClean="0"/>
              <a:t>ce</a:t>
            </a:r>
            <a:r>
              <a:rPr lang="en-US" dirty="0" smtClean="0"/>
              <a:t> </a:t>
            </a:r>
            <a:r>
              <a:rPr lang="en-US" dirty="0" err="1" smtClean="0"/>
              <a:t>ar</a:t>
            </a:r>
            <a:r>
              <a:rPr lang="en-US" dirty="0" smtClean="0"/>
              <a:t> </a:t>
            </a:r>
            <a:r>
              <a:rPr lang="en-US" dirty="0" err="1" smtClean="0"/>
              <a:t>fi</a:t>
            </a:r>
            <a:r>
              <a:rPr lang="en-US" dirty="0" smtClean="0"/>
              <a:t> </a:t>
            </a:r>
            <a:r>
              <a:rPr lang="en-US" dirty="0" err="1" smtClean="0"/>
              <a:t>bine</a:t>
            </a:r>
            <a:r>
              <a:rPr lang="en-US" dirty="0" smtClean="0"/>
              <a:t> </a:t>
            </a:r>
            <a:r>
              <a:rPr lang="en-US" dirty="0" err="1" smtClean="0"/>
              <a:t>să</a:t>
            </a:r>
            <a:r>
              <a:rPr lang="en-US" dirty="0" smtClean="0"/>
              <a:t> </a:t>
            </a:r>
            <a:r>
              <a:rPr lang="en-US" dirty="0" err="1" smtClean="0"/>
              <a:t>ţii</a:t>
            </a:r>
            <a:r>
              <a:rPr lang="en-US" dirty="0" smtClean="0"/>
              <a:t> </a:t>
            </a:r>
            <a:r>
              <a:rPr lang="en-US" dirty="0" err="1" smtClean="0"/>
              <a:t>minte</a:t>
            </a:r>
            <a:r>
              <a:rPr lang="en-US" dirty="0" smtClean="0"/>
              <a:t>: „Tot </a:t>
            </a:r>
            <a:r>
              <a:rPr lang="en-US" dirty="0" err="1" smtClean="0"/>
              <a:t>ce</a:t>
            </a:r>
            <a:r>
              <a:rPr lang="en-US" dirty="0" smtClean="0"/>
              <a:t> </a:t>
            </a:r>
            <a:r>
              <a:rPr lang="en-US" dirty="0" err="1" smtClean="0"/>
              <a:t>spui</a:t>
            </a:r>
            <a:r>
              <a:rPr lang="en-US" dirty="0" smtClean="0"/>
              <a:t> </a:t>
            </a:r>
            <a:r>
              <a:rPr lang="en-US" dirty="0" err="1" smtClean="0"/>
              <a:t>poate</a:t>
            </a:r>
            <a:r>
              <a:rPr lang="en-US" dirty="0" smtClean="0"/>
              <a:t> </a:t>
            </a:r>
            <a:r>
              <a:rPr lang="en-US" dirty="0" err="1" smtClean="0"/>
              <a:t>şi</a:t>
            </a:r>
            <a:r>
              <a:rPr lang="en-US" dirty="0" smtClean="0"/>
              <a:t> </a:t>
            </a:r>
            <a:r>
              <a:rPr lang="en-US" dirty="0" err="1" smtClean="0"/>
              <a:t>va</a:t>
            </a:r>
            <a:r>
              <a:rPr lang="en-US" dirty="0" smtClean="0"/>
              <a:t> </a:t>
            </a:r>
            <a:r>
              <a:rPr lang="en-US" dirty="0" err="1" smtClean="0"/>
              <a:t>fi</a:t>
            </a:r>
            <a:r>
              <a:rPr lang="en-US" dirty="0" smtClean="0"/>
              <a:t> </a:t>
            </a:r>
            <a:r>
              <a:rPr lang="en-US" dirty="0" err="1" smtClean="0"/>
              <a:t>folosit</a:t>
            </a:r>
            <a:r>
              <a:rPr lang="en-US" dirty="0" smtClean="0"/>
              <a:t> </a:t>
            </a:r>
            <a:r>
              <a:rPr lang="en-US" dirty="0" err="1" smtClean="0"/>
              <a:t>împotriva</a:t>
            </a:r>
            <a:r>
              <a:rPr lang="en-US" dirty="0" smtClean="0"/>
              <a:t> </a:t>
            </a:r>
            <a:r>
              <a:rPr lang="en-US" dirty="0" err="1" smtClean="0"/>
              <a:t>ta</a:t>
            </a:r>
            <a:r>
              <a:rPr lang="en-US" dirty="0" smtClean="0"/>
              <a:t>.” </a:t>
            </a:r>
            <a:r>
              <a:rPr lang="en-US" dirty="0" err="1" smtClean="0"/>
              <a:t>Asta</a:t>
            </a:r>
            <a:r>
              <a:rPr lang="en-US" dirty="0" smtClean="0"/>
              <a:t>  e  </a:t>
            </a:r>
            <a:r>
              <a:rPr lang="en-US" dirty="0" err="1" smtClean="0"/>
              <a:t>regula</a:t>
            </a:r>
            <a:r>
              <a:rPr lang="en-US" dirty="0" smtClean="0"/>
              <a:t>  </a:t>
            </a:r>
            <a:r>
              <a:rPr lang="en-US" dirty="0" err="1" smtClean="0"/>
              <a:t>şi</a:t>
            </a:r>
            <a:r>
              <a:rPr lang="en-US" dirty="0" smtClean="0"/>
              <a:t>  </a:t>
            </a:r>
            <a:r>
              <a:rPr lang="en-US" dirty="0" err="1" smtClean="0"/>
              <a:t>trebuie</a:t>
            </a:r>
            <a:r>
              <a:rPr lang="en-US" dirty="0" smtClean="0"/>
              <a:t>  </a:t>
            </a:r>
            <a:r>
              <a:rPr lang="en-US" dirty="0" err="1" smtClean="0"/>
              <a:t>respectată</a:t>
            </a:r>
            <a:r>
              <a:rPr lang="en-US" dirty="0" smtClean="0"/>
              <a:t>. </a:t>
            </a:r>
            <a:endParaRPr lang="ro-RO" dirty="0" smtClean="0"/>
          </a:p>
          <a:p>
            <a:r>
              <a:rPr lang="ro-RO" b="1" dirty="0" smtClean="0"/>
              <a:t>Comunicarea: </a:t>
            </a:r>
            <a:endParaRPr lang="en-US" dirty="0" smtClean="0"/>
          </a:p>
          <a:p>
            <a:pPr lvl="0">
              <a:buFont typeface="Wingdings" panose="05000000000000000000" pitchFamily="2" charset="2"/>
              <a:buChar char="ü"/>
            </a:pPr>
            <a:r>
              <a:rPr lang="ro-RO" dirty="0" smtClean="0"/>
              <a:t>Intrapersonală </a:t>
            </a:r>
            <a:endParaRPr lang="en-US" dirty="0" smtClean="0"/>
          </a:p>
          <a:p>
            <a:pPr lvl="0">
              <a:buFont typeface="Wingdings" panose="05000000000000000000" pitchFamily="2" charset="2"/>
              <a:buChar char="ü"/>
            </a:pPr>
            <a:r>
              <a:rPr lang="ro-RO" dirty="0" smtClean="0"/>
              <a:t>Interpersonală </a:t>
            </a:r>
            <a:endParaRPr lang="en-US" dirty="0" smtClean="0"/>
          </a:p>
          <a:p>
            <a:pPr lvl="0">
              <a:buFont typeface="Wingdings" panose="05000000000000000000" pitchFamily="2" charset="2"/>
              <a:buChar char="ü"/>
            </a:pPr>
            <a:r>
              <a:rPr lang="ro-RO" dirty="0" smtClean="0"/>
              <a:t>Grupuri mici </a:t>
            </a:r>
            <a:endParaRPr lang="en-US" dirty="0" smtClean="0"/>
          </a:p>
          <a:p>
            <a:pPr lvl="0">
              <a:buFont typeface="Wingdings" panose="05000000000000000000" pitchFamily="2" charset="2"/>
              <a:buChar char="ü"/>
            </a:pPr>
            <a:r>
              <a:rPr lang="ro-RO" dirty="0" smtClean="0"/>
              <a:t>Organizaţională </a:t>
            </a:r>
            <a:endParaRPr lang="en-US" dirty="0" smtClean="0"/>
          </a:p>
          <a:p>
            <a:pPr lvl="0">
              <a:buFont typeface="Wingdings" panose="05000000000000000000" pitchFamily="2" charset="2"/>
              <a:buChar char="ü"/>
            </a:pPr>
            <a:r>
              <a:rPr lang="ro-RO" dirty="0" smtClean="0"/>
              <a:t>De masă </a:t>
            </a:r>
            <a:endParaRPr lang="en-US" dirty="0" smtClean="0"/>
          </a:p>
          <a:p>
            <a:pPr lvl="0">
              <a:buFont typeface="Wingdings" panose="05000000000000000000" pitchFamily="2" charset="2"/>
              <a:buChar char="ü"/>
            </a:pPr>
            <a:r>
              <a:rPr lang="ro-RO" dirty="0" smtClean="0"/>
              <a:t>Publică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7113" name="Picture 9" descr="Conflict-Serves1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7812360" y="188640"/>
            <a:ext cx="1151607" cy="93054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6858000"/>
          </a:xfrm>
          <a:solidFill>
            <a:srgbClr val="E7B21D"/>
          </a:solidFill>
        </p:spPr>
        <p:txBody>
          <a:bodyPr/>
          <a:lstStyle/>
          <a:p>
            <a:r>
              <a:rPr lang="en-US" dirty="0"/>
              <a:t>  </a:t>
            </a:r>
            <a:r>
              <a:rPr lang="ro-RO" b="1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endParaRPr lang="ro-RO" b="1" i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179512" y="476672"/>
            <a:ext cx="2591891" cy="600164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r>
              <a:rPr lang="en-US" sz="1600" dirty="0" smtClean="0"/>
              <a:t> </a:t>
            </a:r>
            <a:r>
              <a:rPr lang="en-US" sz="1600" dirty="0" err="1" smtClean="0"/>
              <a:t>Comunicarea</a:t>
            </a:r>
            <a:r>
              <a:rPr lang="en-US" sz="1600" dirty="0" smtClean="0"/>
              <a:t> </a:t>
            </a:r>
            <a:r>
              <a:rPr lang="en-US" sz="1600" dirty="0" err="1" smtClean="0"/>
              <a:t>uman</a:t>
            </a:r>
            <a:r>
              <a:rPr lang="ro-RO" sz="1600" dirty="0" smtClean="0"/>
              <a:t>ă</a:t>
            </a:r>
            <a:r>
              <a:rPr lang="en-US" sz="1600" dirty="0" smtClean="0"/>
              <a:t> se </a:t>
            </a:r>
            <a:r>
              <a:rPr lang="en-US" sz="1600" dirty="0" err="1" smtClean="0"/>
              <a:t>realizeaz</a:t>
            </a:r>
            <a:r>
              <a:rPr lang="ro-RO" sz="1600" dirty="0" smtClean="0"/>
              <a:t>ă</a:t>
            </a:r>
            <a:r>
              <a:rPr lang="en-US" sz="1600" dirty="0" smtClean="0"/>
              <a:t> cu un </a:t>
            </a:r>
            <a:r>
              <a:rPr lang="en-US" sz="1600" dirty="0" err="1" smtClean="0"/>
              <a:t>ansamblu</a:t>
            </a:r>
            <a:r>
              <a:rPr lang="en-US" sz="1600" dirty="0" smtClean="0"/>
              <a:t> complex de stimuli </a:t>
            </a:r>
            <a:r>
              <a:rPr lang="en-US" sz="1600" dirty="0" err="1" smtClean="0"/>
              <a:t>configurat</a:t>
            </a:r>
            <a:r>
              <a:rPr lang="en-US" sz="1600" dirty="0" smtClean="0"/>
              <a:t>, </a:t>
            </a:r>
            <a:r>
              <a:rPr lang="en-US" sz="1600" dirty="0" err="1" smtClean="0"/>
              <a:t>în</a:t>
            </a:r>
            <a:r>
              <a:rPr lang="en-US" sz="1600" dirty="0" smtClean="0"/>
              <a:t> </a:t>
            </a:r>
            <a:r>
              <a:rPr lang="en-US" sz="1600" dirty="0" err="1" smtClean="0"/>
              <a:t>linii</a:t>
            </a:r>
            <a:r>
              <a:rPr lang="en-US" sz="1600" dirty="0" smtClean="0"/>
              <a:t> </a:t>
            </a:r>
            <a:r>
              <a:rPr lang="en-US" sz="1600" dirty="0" err="1" smtClean="0"/>
              <a:t>mari</a:t>
            </a:r>
            <a:r>
              <a:rPr lang="en-US" sz="1600" dirty="0" smtClean="0"/>
              <a:t>, din </a:t>
            </a:r>
            <a:r>
              <a:rPr lang="en-US" sz="1600" dirty="0" err="1" smtClean="0"/>
              <a:t>trei</a:t>
            </a:r>
            <a:r>
              <a:rPr lang="en-US" sz="1600" dirty="0" smtClean="0"/>
              <a:t> </a:t>
            </a:r>
            <a:r>
              <a:rPr lang="en-US" sz="1600" dirty="0" err="1" smtClean="0"/>
              <a:t>mari</a:t>
            </a:r>
            <a:r>
              <a:rPr lang="en-US" sz="1600" dirty="0" smtClean="0"/>
              <a:t> </a:t>
            </a:r>
            <a:r>
              <a:rPr lang="en-US" sz="1600" dirty="0" err="1" smtClean="0"/>
              <a:t>categorii</a:t>
            </a:r>
            <a:r>
              <a:rPr lang="en-US" sz="1600" dirty="0" smtClean="0"/>
              <a:t> de </a:t>
            </a:r>
            <a:r>
              <a:rPr lang="en-US" sz="1600" dirty="0" err="1" smtClean="0"/>
              <a:t>limbaj</a:t>
            </a:r>
            <a:r>
              <a:rPr lang="en-US" sz="1600" dirty="0" smtClean="0"/>
              <a:t>:</a:t>
            </a:r>
            <a:endParaRPr lang="en-US" sz="1600" dirty="0" smtClean="0"/>
          </a:p>
          <a:p>
            <a:r>
              <a:rPr lang="en-US" sz="1600" dirty="0" smtClean="0"/>
              <a:t>a) </a:t>
            </a:r>
            <a:r>
              <a:rPr lang="en-US" sz="1600" dirty="0" err="1" smtClean="0"/>
              <a:t>limbajul</a:t>
            </a:r>
            <a:r>
              <a:rPr lang="en-US" sz="1600" dirty="0" smtClean="0"/>
              <a:t> verbal, </a:t>
            </a:r>
            <a:r>
              <a:rPr lang="en-US" sz="1600" dirty="0" err="1" smtClean="0"/>
              <a:t>adic</a:t>
            </a:r>
            <a:r>
              <a:rPr lang="ro-RO" sz="1600" dirty="0" smtClean="0"/>
              <a:t>ă</a:t>
            </a:r>
            <a:r>
              <a:rPr lang="en-US" sz="1600" dirty="0" smtClean="0"/>
              <a:t> </a:t>
            </a:r>
            <a:r>
              <a:rPr lang="en-US" sz="1600" dirty="0" err="1" smtClean="0"/>
              <a:t>graiul</a:t>
            </a:r>
            <a:r>
              <a:rPr lang="en-US" sz="1600" dirty="0" smtClean="0"/>
              <a:t> </a:t>
            </a:r>
            <a:r>
              <a:rPr lang="en-US" sz="1600" dirty="0" err="1" smtClean="0"/>
              <a:t>articulat</a:t>
            </a:r>
            <a:r>
              <a:rPr lang="en-US" sz="1600" dirty="0" smtClean="0"/>
              <a:t> </a:t>
            </a:r>
            <a:r>
              <a:rPr lang="en-US" sz="1600" dirty="0" err="1" smtClean="0"/>
              <a:t>și</a:t>
            </a:r>
            <a:r>
              <a:rPr lang="en-US" sz="1600" dirty="0" smtClean="0"/>
              <a:t> </a:t>
            </a:r>
            <a:r>
              <a:rPr lang="en-US" sz="1600" dirty="0" err="1" smtClean="0"/>
              <a:t>înțelesurile</a:t>
            </a:r>
            <a:r>
              <a:rPr lang="en-US" sz="1600" dirty="0" smtClean="0"/>
              <a:t> </a:t>
            </a:r>
            <a:r>
              <a:rPr lang="en-US" sz="1600" dirty="0" err="1" smtClean="0"/>
              <a:t>transmise</a:t>
            </a:r>
            <a:r>
              <a:rPr lang="en-US" sz="1600" dirty="0" smtClean="0"/>
              <a:t> cu </a:t>
            </a:r>
            <a:r>
              <a:rPr lang="en-US" sz="1600" dirty="0" err="1" smtClean="0"/>
              <a:t>ajutorul</a:t>
            </a:r>
            <a:r>
              <a:rPr lang="en-US" sz="1600" dirty="0" smtClean="0"/>
              <a:t> </a:t>
            </a:r>
            <a:r>
              <a:rPr lang="en-US" sz="1600" dirty="0" err="1" smtClean="0"/>
              <a:t>cuvintelor</a:t>
            </a:r>
            <a:r>
              <a:rPr lang="en-US" sz="1600" dirty="0" smtClean="0"/>
              <a:t> </a:t>
            </a:r>
            <a:r>
              <a:rPr lang="en-US" sz="1600" dirty="0" err="1" smtClean="0"/>
              <a:t>unei</a:t>
            </a:r>
            <a:r>
              <a:rPr lang="en-US" sz="1600" dirty="0" smtClean="0"/>
              <a:t> </a:t>
            </a:r>
            <a:r>
              <a:rPr lang="en-US" sz="1600" dirty="0" err="1" smtClean="0"/>
              <a:t>limbi</a:t>
            </a:r>
            <a:r>
              <a:rPr lang="en-US" sz="1600" dirty="0" smtClean="0"/>
              <a:t>;</a:t>
            </a:r>
            <a:endParaRPr lang="en-US" sz="1600" dirty="0" smtClean="0"/>
          </a:p>
          <a:p>
            <a:r>
              <a:rPr lang="en-US" sz="1600" dirty="0" smtClean="0"/>
              <a:t>b) </a:t>
            </a:r>
            <a:r>
              <a:rPr lang="en-US" sz="1600" dirty="0" err="1" smtClean="0"/>
              <a:t>limbajul</a:t>
            </a:r>
            <a:r>
              <a:rPr lang="en-US" sz="1600" dirty="0" smtClean="0"/>
              <a:t> </a:t>
            </a:r>
            <a:r>
              <a:rPr lang="en-US" sz="1600" dirty="0" err="1" smtClean="0"/>
              <a:t>paraverbal</a:t>
            </a:r>
            <a:r>
              <a:rPr lang="en-US" sz="1600" dirty="0" smtClean="0"/>
              <a:t>, </a:t>
            </a:r>
            <a:r>
              <a:rPr lang="en-US" sz="1600" dirty="0" err="1" smtClean="0"/>
              <a:t>adică</a:t>
            </a:r>
            <a:r>
              <a:rPr lang="en-US" sz="1600" dirty="0" smtClean="0"/>
              <a:t> </a:t>
            </a:r>
            <a:r>
              <a:rPr lang="en-US" sz="1600" dirty="0" err="1" smtClean="0"/>
              <a:t>înțelesurile</a:t>
            </a:r>
            <a:r>
              <a:rPr lang="en-US" sz="1600" dirty="0" smtClean="0"/>
              <a:t> de </a:t>
            </a:r>
            <a:r>
              <a:rPr lang="en-US" sz="1600" dirty="0" err="1" smtClean="0"/>
              <a:t>dincolo</a:t>
            </a:r>
            <a:r>
              <a:rPr lang="en-US" sz="1600" dirty="0" smtClean="0"/>
              <a:t> de </a:t>
            </a:r>
            <a:r>
              <a:rPr lang="en-US" sz="1600" dirty="0" err="1" smtClean="0"/>
              <a:t>cuvinte</a:t>
            </a:r>
            <a:r>
              <a:rPr lang="en-US" sz="1600" dirty="0" smtClean="0"/>
              <a:t>, </a:t>
            </a:r>
            <a:r>
              <a:rPr lang="en-US" sz="1600" dirty="0" err="1" smtClean="0"/>
              <a:t>întregul</a:t>
            </a:r>
            <a:r>
              <a:rPr lang="en-US" sz="1600" dirty="0" smtClean="0"/>
              <a:t> </a:t>
            </a:r>
            <a:r>
              <a:rPr lang="en-US" sz="1600" dirty="0" err="1" smtClean="0"/>
              <a:t>bagaj</a:t>
            </a:r>
            <a:r>
              <a:rPr lang="en-US" sz="1600" dirty="0" smtClean="0"/>
              <a:t> de stimuli </a:t>
            </a:r>
            <a:r>
              <a:rPr lang="en-US" sz="1600" dirty="0" err="1" smtClean="0"/>
              <a:t>și</a:t>
            </a:r>
            <a:r>
              <a:rPr lang="en-US" sz="1600" dirty="0" smtClean="0"/>
              <a:t> </a:t>
            </a:r>
            <a:r>
              <a:rPr lang="en-US" sz="1600" dirty="0" err="1" smtClean="0"/>
              <a:t>semnale</a:t>
            </a:r>
            <a:r>
              <a:rPr lang="en-US" sz="1600" dirty="0" smtClean="0"/>
              <a:t> </a:t>
            </a:r>
            <a:r>
              <a:rPr lang="en-US" sz="1600" dirty="0" err="1" smtClean="0"/>
              <a:t>transmise</a:t>
            </a:r>
            <a:r>
              <a:rPr lang="en-US" sz="1600" dirty="0" smtClean="0"/>
              <a:t> </a:t>
            </a:r>
            <a:r>
              <a:rPr lang="en-US" sz="1600" dirty="0" err="1" smtClean="0"/>
              <a:t>prin</a:t>
            </a:r>
            <a:r>
              <a:rPr lang="en-US" sz="1600" dirty="0" smtClean="0"/>
              <a:t> </a:t>
            </a:r>
            <a:r>
              <a:rPr lang="en-US" sz="1600" dirty="0" err="1" smtClean="0"/>
              <a:t>tonul</a:t>
            </a:r>
            <a:r>
              <a:rPr lang="en-US" sz="1600" dirty="0" smtClean="0"/>
              <a:t>, </a:t>
            </a:r>
            <a:r>
              <a:rPr lang="en-US" sz="1600" dirty="0" err="1" smtClean="0"/>
              <a:t>volumul</a:t>
            </a:r>
            <a:r>
              <a:rPr lang="en-US" sz="1600" dirty="0" smtClean="0"/>
              <a:t> </a:t>
            </a:r>
            <a:r>
              <a:rPr lang="en-US" sz="1600" dirty="0" err="1" smtClean="0"/>
              <a:t>și</a:t>
            </a:r>
            <a:r>
              <a:rPr lang="en-US" sz="1600" dirty="0" smtClean="0"/>
              <a:t> </a:t>
            </a:r>
            <a:r>
              <a:rPr lang="en-US" sz="1600" dirty="0" err="1" smtClean="0"/>
              <a:t>ritmul</a:t>
            </a:r>
            <a:r>
              <a:rPr lang="en-US" sz="1600" dirty="0" smtClean="0"/>
              <a:t> </a:t>
            </a:r>
            <a:r>
              <a:rPr lang="en-US" sz="1600" dirty="0" err="1" smtClean="0"/>
              <a:t>vocii</a:t>
            </a:r>
            <a:r>
              <a:rPr lang="en-US" sz="1600" dirty="0" smtClean="0"/>
              <a:t>;</a:t>
            </a:r>
            <a:endParaRPr lang="en-US" sz="1600" dirty="0" smtClean="0"/>
          </a:p>
          <a:p>
            <a:r>
              <a:rPr lang="en-US" sz="1600" dirty="0" smtClean="0"/>
              <a:t>c) </a:t>
            </a:r>
            <a:r>
              <a:rPr lang="en-US" sz="1600" dirty="0" err="1" smtClean="0"/>
              <a:t>limbajul</a:t>
            </a:r>
            <a:r>
              <a:rPr lang="en-US" sz="1600" dirty="0" smtClean="0"/>
              <a:t> </a:t>
            </a:r>
            <a:r>
              <a:rPr lang="en-US" sz="1600" dirty="0" err="1" smtClean="0"/>
              <a:t>trupului</a:t>
            </a:r>
            <a:r>
              <a:rPr lang="en-US" sz="1600" dirty="0" smtClean="0"/>
              <a:t>, </a:t>
            </a:r>
            <a:r>
              <a:rPr lang="en-US" sz="1600" dirty="0" err="1" smtClean="0"/>
              <a:t>adică</a:t>
            </a:r>
            <a:r>
              <a:rPr lang="en-US" sz="1600" dirty="0" smtClean="0"/>
              <a:t> </a:t>
            </a:r>
            <a:r>
              <a:rPr lang="en-US" sz="1600" dirty="0" err="1" smtClean="0"/>
              <a:t>întregul</a:t>
            </a:r>
            <a:r>
              <a:rPr lang="en-US" sz="1600" dirty="0" smtClean="0"/>
              <a:t> complex de stimuli </a:t>
            </a:r>
            <a:r>
              <a:rPr lang="en-US" sz="1600" dirty="0" err="1" smtClean="0"/>
              <a:t>și</a:t>
            </a:r>
            <a:r>
              <a:rPr lang="en-US" sz="1600" dirty="0" smtClean="0"/>
              <a:t> </a:t>
            </a:r>
            <a:r>
              <a:rPr lang="en-US" sz="1600" dirty="0" err="1" smtClean="0"/>
              <a:t>semnale</a:t>
            </a:r>
            <a:r>
              <a:rPr lang="en-US" sz="1600" dirty="0" smtClean="0"/>
              <a:t> </a:t>
            </a:r>
            <a:r>
              <a:rPr lang="en-US" sz="1600" dirty="0" err="1" smtClean="0"/>
              <a:t>transmise</a:t>
            </a:r>
            <a:r>
              <a:rPr lang="en-US" sz="1600" dirty="0" smtClean="0"/>
              <a:t> </a:t>
            </a:r>
            <a:r>
              <a:rPr lang="en-US" sz="1600" dirty="0" err="1" smtClean="0"/>
              <a:t>prin</a:t>
            </a:r>
            <a:r>
              <a:rPr lang="en-US" sz="1600" dirty="0" smtClean="0"/>
              <a:t> </a:t>
            </a:r>
            <a:r>
              <a:rPr lang="en-US" sz="1600" dirty="0" err="1" smtClean="0"/>
              <a:t>postură</a:t>
            </a:r>
            <a:r>
              <a:rPr lang="en-US" sz="1600" dirty="0" smtClean="0"/>
              <a:t>, </a:t>
            </a:r>
            <a:r>
              <a:rPr lang="en-US" sz="1600" dirty="0" err="1" smtClean="0"/>
              <a:t>fizionomie</a:t>
            </a:r>
            <a:r>
              <a:rPr lang="en-US" sz="1600" dirty="0" smtClean="0"/>
              <a:t>, </a:t>
            </a:r>
            <a:r>
              <a:rPr lang="en-US" sz="1600" dirty="0" err="1" smtClean="0"/>
              <a:t>mimică</a:t>
            </a:r>
            <a:r>
              <a:rPr lang="en-US" sz="1600" dirty="0" smtClean="0"/>
              <a:t>, </a:t>
            </a:r>
            <a:r>
              <a:rPr lang="en-US" sz="1600" dirty="0" err="1" smtClean="0"/>
              <a:t>gestică</a:t>
            </a:r>
            <a:r>
              <a:rPr lang="en-US" sz="1600" dirty="0" smtClean="0"/>
              <a:t>, </a:t>
            </a:r>
            <a:r>
              <a:rPr lang="en-US" sz="1600" dirty="0" err="1" smtClean="0"/>
              <a:t>privire</a:t>
            </a:r>
            <a:r>
              <a:rPr lang="en-US" sz="1600" dirty="0" smtClean="0"/>
              <a:t> </a:t>
            </a:r>
            <a:r>
              <a:rPr lang="en-US" sz="1600" dirty="0" err="1" smtClean="0"/>
              <a:t>și</a:t>
            </a:r>
            <a:r>
              <a:rPr lang="en-US" sz="1600" dirty="0" smtClean="0"/>
              <a:t> </a:t>
            </a:r>
            <a:r>
              <a:rPr lang="en-US" sz="1600" dirty="0" err="1" smtClean="0"/>
              <a:t>distanțe</a:t>
            </a:r>
            <a:r>
              <a:rPr lang="en-US" sz="1600" dirty="0" smtClean="0"/>
              <a:t>.</a:t>
            </a:r>
            <a:endParaRPr lang="ro-RO" dirty="0">
              <a:solidFill>
                <a:srgbClr val="002060"/>
              </a:solidFill>
            </a:endParaRP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3275856" y="188640"/>
            <a:ext cx="3883025" cy="57943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ro-RO" sz="3200" b="1" dirty="0"/>
              <a:t>De ce comunicăm?</a:t>
            </a:r>
            <a:endParaRPr lang="ro-RO" sz="3200" b="1" dirty="0"/>
          </a:p>
        </p:txBody>
      </p:sp>
      <p:pic>
        <p:nvPicPr>
          <p:cNvPr id="8" name="Picture 7" descr="RÃ©sultat de recherche d'images pour &quot;piramida lui maslow si nevoia  comunicarii&quot;"/>
          <p:cNvPicPr/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771800" y="692696"/>
            <a:ext cx="6048672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4448175" y="3244850"/>
            <a:ext cx="247650" cy="3667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/>
              <a:t> </a:t>
            </a:r>
            <a:endParaRPr lang="ro-RO"/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755650" y="1125538"/>
            <a:ext cx="7488238" cy="3667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lang="en-US"/>
              <a:t> </a:t>
            </a:r>
            <a:endParaRPr lang="ro-RO"/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611188" y="908050"/>
            <a:ext cx="8137276" cy="480131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r>
              <a:rPr lang="en-US" dirty="0"/>
              <a:t>I </a:t>
            </a:r>
            <a:r>
              <a:rPr lang="ro-RO" dirty="0"/>
              <a:t> </a:t>
            </a:r>
            <a:r>
              <a:rPr lang="en-US" dirty="0" err="1"/>
              <a:t>Comunicarea</a:t>
            </a:r>
            <a:r>
              <a:rPr lang="en-US" dirty="0"/>
              <a:t> </a:t>
            </a:r>
            <a:r>
              <a:rPr lang="en-US" dirty="0" err="1"/>
              <a:t>uman</a:t>
            </a:r>
            <a:r>
              <a:rPr lang="ro-RO" dirty="0"/>
              <a:t>ă</a:t>
            </a:r>
            <a:r>
              <a:rPr lang="en-US" dirty="0"/>
              <a:t> </a:t>
            </a:r>
            <a:r>
              <a:rPr lang="en-US" dirty="0" err="1"/>
              <a:t>folo</a:t>
            </a:r>
            <a:r>
              <a:rPr lang="ro-RO" dirty="0"/>
              <a:t>s</a:t>
            </a:r>
            <a:r>
              <a:rPr lang="en-US" dirty="0"/>
              <a:t>e</a:t>
            </a:r>
            <a:r>
              <a:rPr lang="ro-RO" dirty="0"/>
              <a:t>ş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stmuli</a:t>
            </a:r>
            <a:r>
              <a:rPr lang="en-US" dirty="0"/>
              <a:t> </a:t>
            </a:r>
            <a:r>
              <a:rPr lang="ro-RO" dirty="0"/>
              <a:t>ş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semnale</a:t>
            </a:r>
            <a:r>
              <a:rPr lang="en-US" dirty="0"/>
              <a:t> care </a:t>
            </a:r>
            <a:r>
              <a:rPr lang="en-US" dirty="0" err="1"/>
              <a:t>apar</a:t>
            </a:r>
            <a:r>
              <a:rPr lang="ro-RO" dirty="0"/>
              <a:t>ţ</a:t>
            </a:r>
            <a:r>
              <a:rPr lang="en-US" dirty="0"/>
              <a:t>in </a:t>
            </a:r>
            <a:r>
              <a:rPr lang="en-US" dirty="0" err="1"/>
              <a:t>urm</a:t>
            </a:r>
            <a:r>
              <a:rPr lang="ro-RO" dirty="0"/>
              <a:t>ă</a:t>
            </a:r>
            <a:r>
              <a:rPr lang="en-US" dirty="0" err="1"/>
              <a:t>toarelor</a:t>
            </a:r>
            <a:r>
              <a:rPr lang="en-US" dirty="0"/>
              <a:t> </a:t>
            </a:r>
            <a:r>
              <a:rPr lang="en-US" dirty="0" err="1"/>
              <a:t>categorii</a:t>
            </a:r>
            <a:r>
              <a:rPr lang="en-US" dirty="0"/>
              <a:t> de </a:t>
            </a:r>
            <a:r>
              <a:rPr lang="en-US" dirty="0" err="1"/>
              <a:t>limbaj</a:t>
            </a:r>
            <a:r>
              <a:rPr lang="en-US" dirty="0"/>
              <a:t>:</a:t>
            </a:r>
            <a:endParaRPr lang="en-US" dirty="0"/>
          </a:p>
          <a:p>
            <a:r>
              <a:rPr lang="en-US" dirty="0"/>
              <a:t>	</a:t>
            </a:r>
            <a:r>
              <a:rPr lang="en-US" b="1" i="1" dirty="0" err="1"/>
              <a:t>Limbajul</a:t>
            </a:r>
            <a:r>
              <a:rPr lang="en-US" b="1" i="1" dirty="0"/>
              <a:t> verbal (7%)</a:t>
            </a:r>
            <a:r>
              <a:rPr lang="en-US" dirty="0"/>
              <a:t>: </a:t>
            </a:r>
            <a:r>
              <a:rPr lang="en-US" dirty="0" err="1"/>
              <a:t>respectiv</a:t>
            </a:r>
            <a:r>
              <a:rPr lang="en-US" dirty="0"/>
              <a:t> CUVINTELE</a:t>
            </a:r>
            <a:endParaRPr lang="en-US" dirty="0"/>
          </a:p>
          <a:p>
            <a:r>
              <a:rPr lang="en-US" dirty="0"/>
              <a:t>	</a:t>
            </a:r>
            <a:r>
              <a:rPr lang="en-US" b="1" i="1" dirty="0" err="1"/>
              <a:t>Limbajul</a:t>
            </a:r>
            <a:r>
              <a:rPr lang="en-US" b="1" i="1" dirty="0"/>
              <a:t> </a:t>
            </a:r>
            <a:r>
              <a:rPr lang="en-US" b="1" i="1" dirty="0" err="1"/>
              <a:t>paraverbal</a:t>
            </a:r>
            <a:r>
              <a:rPr lang="en-US" b="1" i="1" dirty="0"/>
              <a:t> (38%)</a:t>
            </a:r>
            <a:r>
              <a:rPr lang="en-US" dirty="0"/>
              <a:t>: </a:t>
            </a:r>
            <a:r>
              <a:rPr lang="en-US" dirty="0" err="1"/>
              <a:t>respectiv</a:t>
            </a:r>
            <a:r>
              <a:rPr lang="en-US" dirty="0"/>
              <a:t> </a:t>
            </a:r>
            <a:r>
              <a:rPr lang="en-US" i="1" dirty="0" smtClean="0"/>
              <a:t>stimuli </a:t>
            </a:r>
            <a:r>
              <a:rPr lang="ro-RO" i="1" dirty="0" smtClean="0"/>
              <a:t>ş</a:t>
            </a:r>
            <a:r>
              <a:rPr lang="en-US" i="1" dirty="0" err="1" smtClean="0"/>
              <a:t>i</a:t>
            </a:r>
            <a:r>
              <a:rPr lang="en-US" i="1" dirty="0" smtClean="0"/>
              <a:t> </a:t>
            </a:r>
            <a:r>
              <a:rPr lang="en-US" i="1" dirty="0" err="1" smtClean="0"/>
              <a:t>semnale</a:t>
            </a:r>
            <a:r>
              <a:rPr lang="en-US" i="1" dirty="0" smtClean="0"/>
              <a:t> </a:t>
            </a:r>
            <a:r>
              <a:rPr lang="en-US" dirty="0" err="1" smtClean="0"/>
              <a:t>transmise</a:t>
            </a:r>
            <a:r>
              <a:rPr lang="en-US" dirty="0" smtClean="0"/>
              <a:t>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i="1" dirty="0" smtClean="0"/>
              <a:t>TONUL, VOLUMUL </a:t>
            </a:r>
            <a:r>
              <a:rPr lang="ro-RO" i="1" dirty="0" smtClean="0"/>
              <a:t>și</a:t>
            </a:r>
            <a:r>
              <a:rPr lang="en-US" i="1" dirty="0" smtClean="0"/>
              <a:t> RITMUL VOCII</a:t>
            </a:r>
            <a:endParaRPr lang="en-US" i="1" dirty="0"/>
          </a:p>
          <a:p>
            <a:r>
              <a:rPr lang="en-US" i="1" dirty="0"/>
              <a:t>	 </a:t>
            </a:r>
            <a:r>
              <a:rPr lang="en-US" b="1" i="1" dirty="0" err="1"/>
              <a:t>Limbajul</a:t>
            </a:r>
            <a:r>
              <a:rPr lang="en-US" b="1" i="1" dirty="0"/>
              <a:t> nonverbal (55%)</a:t>
            </a:r>
            <a:r>
              <a:rPr lang="en-US" dirty="0"/>
              <a:t>: </a:t>
            </a:r>
            <a:r>
              <a:rPr lang="en-US" dirty="0" err="1"/>
              <a:t>respectiv</a:t>
            </a:r>
            <a:r>
              <a:rPr lang="en-US" dirty="0"/>
              <a:t> </a:t>
            </a:r>
            <a:r>
              <a:rPr lang="en-US" i="1" dirty="0"/>
              <a:t>stimuli </a:t>
            </a:r>
            <a:r>
              <a:rPr lang="ro-RO" i="1" dirty="0"/>
              <a:t>ş</a:t>
            </a:r>
            <a:r>
              <a:rPr lang="en-US" i="1" dirty="0" err="1"/>
              <a:t>i</a:t>
            </a:r>
            <a:r>
              <a:rPr lang="en-US" i="1" dirty="0"/>
              <a:t> </a:t>
            </a:r>
            <a:r>
              <a:rPr lang="en-US" i="1" dirty="0" err="1"/>
              <a:t>semnale</a:t>
            </a:r>
            <a:r>
              <a:rPr lang="en-US" dirty="0"/>
              <a:t> </a:t>
            </a:r>
            <a:r>
              <a:rPr lang="en-US" dirty="0" err="1"/>
              <a:t>transmise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: FIZIONOMIE, MIMIC</a:t>
            </a:r>
            <a:r>
              <a:rPr lang="ro-RO" dirty="0"/>
              <a:t>Ă</a:t>
            </a:r>
            <a:r>
              <a:rPr lang="en-US" dirty="0"/>
              <a:t>, GESTIC</a:t>
            </a:r>
            <a:r>
              <a:rPr lang="ro-RO" dirty="0"/>
              <a:t>Ă</a:t>
            </a:r>
            <a:r>
              <a:rPr lang="en-US" dirty="0"/>
              <a:t>, POSTUR</a:t>
            </a:r>
            <a:r>
              <a:rPr lang="ro-RO" dirty="0" smtClean="0"/>
              <a:t>Ă</a:t>
            </a:r>
            <a:endParaRPr lang="ro-RO" dirty="0" smtClean="0"/>
          </a:p>
          <a:p>
            <a:endParaRPr lang="ro-RO" dirty="0"/>
          </a:p>
          <a:p>
            <a:r>
              <a:rPr lang="en-US" dirty="0" smtClean="0"/>
              <a:t>II </a:t>
            </a:r>
            <a:r>
              <a:rPr lang="ro-RO" dirty="0" smtClean="0"/>
              <a:t> </a:t>
            </a:r>
            <a:r>
              <a:rPr lang="en-US" dirty="0" err="1"/>
              <a:t>Paralimbajul</a:t>
            </a:r>
            <a:r>
              <a:rPr lang="en-US" dirty="0"/>
              <a:t> </a:t>
            </a:r>
            <a:r>
              <a:rPr lang="ro-RO" dirty="0"/>
              <a:t>ş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limbajul</a:t>
            </a:r>
            <a:r>
              <a:rPr lang="en-US" dirty="0"/>
              <a:t> nonverbal au </a:t>
            </a:r>
            <a:r>
              <a:rPr lang="en-US" dirty="0" err="1"/>
              <a:t>rolul</a:t>
            </a:r>
            <a:r>
              <a:rPr lang="en-US" dirty="0"/>
              <a:t> de a :</a:t>
            </a:r>
            <a:endParaRPr lang="en-US" dirty="0"/>
          </a:p>
          <a:p>
            <a:r>
              <a:rPr lang="en-US" i="1" dirty="0"/>
              <a:t> </a:t>
            </a:r>
            <a:r>
              <a:rPr lang="en-US" i="1" dirty="0" err="1"/>
              <a:t>sus</a:t>
            </a:r>
            <a:r>
              <a:rPr lang="ro-RO" i="1" dirty="0"/>
              <a:t>ţ</a:t>
            </a:r>
            <a:r>
              <a:rPr lang="en-US" i="1" dirty="0" err="1"/>
              <a:t>ine</a:t>
            </a:r>
            <a:r>
              <a:rPr lang="en-US" i="1" dirty="0"/>
              <a:t> </a:t>
            </a:r>
            <a:r>
              <a:rPr lang="en-US" i="1" dirty="0" err="1"/>
              <a:t>mesajele</a:t>
            </a:r>
            <a:r>
              <a:rPr lang="en-US" i="1" dirty="0"/>
              <a:t> </a:t>
            </a:r>
            <a:r>
              <a:rPr lang="en-US" i="1" dirty="0" err="1"/>
              <a:t>verbale</a:t>
            </a:r>
            <a:r>
              <a:rPr lang="en-US" i="1" dirty="0"/>
              <a:t>:</a:t>
            </a:r>
            <a:r>
              <a:rPr lang="en-US" dirty="0"/>
              <a:t> “E </a:t>
            </a:r>
            <a:r>
              <a:rPr lang="en-US" dirty="0" err="1"/>
              <a:t>haios</a:t>
            </a:r>
            <a:r>
              <a:rPr lang="en-US" dirty="0"/>
              <a:t>” – r</a:t>
            </a:r>
            <a:r>
              <a:rPr lang="ro-RO" dirty="0"/>
              <a:t>â</a:t>
            </a:r>
            <a:r>
              <a:rPr lang="en-US" dirty="0"/>
              <a:t>s</a:t>
            </a:r>
            <a:endParaRPr lang="en-US" dirty="0"/>
          </a:p>
          <a:p>
            <a:r>
              <a:rPr lang="en-US" i="1" dirty="0" err="1"/>
              <a:t>accentuarea</a:t>
            </a:r>
            <a:r>
              <a:rPr lang="en-US" i="1" dirty="0"/>
              <a:t> </a:t>
            </a:r>
            <a:r>
              <a:rPr lang="en-US" i="1" dirty="0" err="1"/>
              <a:t>mesajelor</a:t>
            </a:r>
            <a:r>
              <a:rPr lang="en-US" i="1" dirty="0"/>
              <a:t> </a:t>
            </a:r>
            <a:r>
              <a:rPr lang="en-US" i="1" dirty="0" err="1"/>
              <a:t>verbale</a:t>
            </a:r>
            <a:r>
              <a:rPr lang="en-US" i="1" dirty="0"/>
              <a:t>: </a:t>
            </a:r>
            <a:r>
              <a:rPr lang="en-US" dirty="0"/>
              <a:t>“</a:t>
            </a:r>
            <a:r>
              <a:rPr lang="en-US" dirty="0" err="1"/>
              <a:t>Ie</a:t>
            </a:r>
            <a:r>
              <a:rPr lang="ro-RO" dirty="0"/>
              <a:t>ş</a:t>
            </a:r>
            <a:r>
              <a:rPr lang="en-US" dirty="0" err="1"/>
              <a:t>i</a:t>
            </a:r>
            <a:r>
              <a:rPr lang="ro-RO" dirty="0"/>
              <a:t>ţ</a:t>
            </a:r>
            <a:r>
              <a:rPr lang="en-US" dirty="0" err="1"/>
              <a:t>i</a:t>
            </a:r>
            <a:r>
              <a:rPr lang="en-US" dirty="0"/>
              <a:t>!” – bra</a:t>
            </a:r>
            <a:r>
              <a:rPr lang="ro-RO" dirty="0"/>
              <a:t>ţ</a:t>
            </a:r>
            <a:r>
              <a:rPr lang="en-US" dirty="0" err="1"/>
              <a:t>ul</a:t>
            </a:r>
            <a:r>
              <a:rPr lang="en-US" dirty="0"/>
              <a:t> </a:t>
            </a:r>
            <a:r>
              <a:rPr lang="ro-RO" dirty="0"/>
              <a:t>î</a:t>
            </a:r>
            <a:r>
              <a:rPr lang="en-US" dirty="0" err="1"/>
              <a:t>ntins</a:t>
            </a:r>
            <a:r>
              <a:rPr lang="en-US" dirty="0"/>
              <a:t> </a:t>
            </a:r>
            <a:r>
              <a:rPr lang="en-US" dirty="0" err="1"/>
              <a:t>spre</a:t>
            </a:r>
            <a:r>
              <a:rPr lang="en-US" dirty="0"/>
              <a:t> </a:t>
            </a:r>
            <a:r>
              <a:rPr lang="en-US" dirty="0" err="1"/>
              <a:t>ie</a:t>
            </a:r>
            <a:r>
              <a:rPr lang="ro-RO" dirty="0"/>
              <a:t>ş</a:t>
            </a:r>
            <a:r>
              <a:rPr lang="en-US" dirty="0"/>
              <a:t>ire</a:t>
            </a:r>
            <a:endParaRPr lang="en-US" dirty="0"/>
          </a:p>
          <a:p>
            <a:r>
              <a:rPr lang="ro-RO" i="1" dirty="0"/>
              <a:t>Î</a:t>
            </a:r>
            <a:r>
              <a:rPr lang="en-US" i="1" dirty="0" err="1"/>
              <a:t>nlocuirea</a:t>
            </a:r>
            <a:r>
              <a:rPr lang="en-US" i="1" dirty="0"/>
              <a:t> </a:t>
            </a:r>
            <a:r>
              <a:rPr lang="en-US" i="1" dirty="0" err="1"/>
              <a:t>mesajelor</a:t>
            </a:r>
            <a:r>
              <a:rPr lang="en-US" i="1" dirty="0"/>
              <a:t> </a:t>
            </a:r>
            <a:r>
              <a:rPr lang="en-US" i="1" dirty="0" err="1"/>
              <a:t>verbale</a:t>
            </a:r>
            <a:r>
              <a:rPr lang="en-US" i="1" dirty="0"/>
              <a:t>: </a:t>
            </a:r>
            <a:r>
              <a:rPr lang="en-US" dirty="0"/>
              <a:t>“</a:t>
            </a:r>
            <a:r>
              <a:rPr lang="en-US" dirty="0" err="1"/>
              <a:t>Taci</a:t>
            </a:r>
            <a:r>
              <a:rPr lang="en-US" dirty="0"/>
              <a:t>,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rog</a:t>
            </a:r>
            <a:r>
              <a:rPr lang="en-US" dirty="0"/>
              <a:t>!”(</a:t>
            </a:r>
            <a:r>
              <a:rPr lang="en-US" dirty="0" err="1"/>
              <a:t>nerostit</a:t>
            </a:r>
            <a:r>
              <a:rPr lang="en-US" dirty="0"/>
              <a:t>) </a:t>
            </a:r>
            <a:r>
              <a:rPr lang="ro-RO" dirty="0"/>
              <a:t>î</a:t>
            </a:r>
            <a:r>
              <a:rPr lang="en-US" dirty="0" err="1"/>
              <a:t>nlocuit</a:t>
            </a:r>
            <a:r>
              <a:rPr lang="en-US" dirty="0"/>
              <a:t> de </a:t>
            </a:r>
            <a:r>
              <a:rPr lang="en-US" dirty="0" err="1"/>
              <a:t>ducerea</a:t>
            </a:r>
            <a:r>
              <a:rPr lang="en-US" dirty="0"/>
              <a:t> </a:t>
            </a:r>
            <a:r>
              <a:rPr lang="en-US" dirty="0" err="1"/>
              <a:t>degetului</a:t>
            </a:r>
            <a:r>
              <a:rPr lang="en-US" dirty="0"/>
              <a:t> </a:t>
            </a:r>
            <a:r>
              <a:rPr lang="en-US" dirty="0" err="1"/>
              <a:t>ar</a:t>
            </a:r>
            <a:r>
              <a:rPr lang="ro-RO" dirty="0"/>
              <a:t>ă</a:t>
            </a:r>
            <a:r>
              <a:rPr lang="en-US" dirty="0"/>
              <a:t>t</a:t>
            </a:r>
            <a:r>
              <a:rPr lang="ro-RO" dirty="0"/>
              <a:t>ă</a:t>
            </a:r>
            <a:r>
              <a:rPr lang="en-US" dirty="0"/>
              <a:t>tor la </a:t>
            </a:r>
            <a:r>
              <a:rPr lang="en-US" dirty="0" err="1"/>
              <a:t>buze</a:t>
            </a:r>
            <a:endParaRPr lang="en-US" dirty="0"/>
          </a:p>
          <a:p>
            <a:r>
              <a:rPr lang="en-US" i="1" dirty="0" err="1"/>
              <a:t>Contrazicerea</a:t>
            </a:r>
            <a:r>
              <a:rPr lang="en-US" i="1" dirty="0"/>
              <a:t> </a:t>
            </a:r>
            <a:r>
              <a:rPr lang="en-US" i="1" dirty="0" err="1"/>
              <a:t>mesajelor</a:t>
            </a:r>
            <a:r>
              <a:rPr lang="en-US" i="1" dirty="0"/>
              <a:t> </a:t>
            </a:r>
            <a:r>
              <a:rPr lang="en-US" i="1" dirty="0" err="1"/>
              <a:t>verbale</a:t>
            </a:r>
            <a:r>
              <a:rPr lang="en-US" i="1" dirty="0"/>
              <a:t>:</a:t>
            </a:r>
            <a:r>
              <a:rPr lang="en-US" dirty="0"/>
              <a:t> “M-am sup</a:t>
            </a:r>
            <a:r>
              <a:rPr lang="ro-RO" dirty="0"/>
              <a:t>ă</a:t>
            </a:r>
            <a:r>
              <a:rPr lang="en-US" dirty="0"/>
              <a:t>rat </a:t>
            </a:r>
            <a:r>
              <a:rPr lang="en-US" dirty="0" err="1"/>
              <a:t>pe</a:t>
            </a:r>
            <a:r>
              <a:rPr lang="en-US" dirty="0"/>
              <a:t> tine” – z</a:t>
            </a:r>
            <a:r>
              <a:rPr lang="ro-RO" dirty="0"/>
              <a:t>â</a:t>
            </a:r>
            <a:r>
              <a:rPr lang="en-US" dirty="0" err="1"/>
              <a:t>mbet</a:t>
            </a:r>
            <a:r>
              <a:rPr lang="en-US" dirty="0"/>
              <a:t> </a:t>
            </a:r>
            <a:r>
              <a:rPr lang="en-US" dirty="0" err="1"/>
              <a:t>larg</a:t>
            </a:r>
            <a:r>
              <a:rPr lang="en-US" dirty="0"/>
              <a:t>, r</a:t>
            </a:r>
            <a:r>
              <a:rPr lang="ro-RO" dirty="0"/>
              <a:t>â</a:t>
            </a:r>
            <a:r>
              <a:rPr lang="en-US" dirty="0"/>
              <a:t>s</a:t>
            </a:r>
            <a:endParaRPr lang="en-US" i="1" dirty="0"/>
          </a:p>
          <a:p>
            <a:endParaRPr lang="ro-RO" dirty="0"/>
          </a:p>
          <a:p>
            <a:endParaRPr lang="en-US" dirty="0"/>
          </a:p>
          <a:p>
            <a:endParaRPr lang="ro-RO" dirty="0"/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1908175" y="260350"/>
            <a:ext cx="5202238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ro-RO" sz="2800" b="1">
                <a:latin typeface="Century Schoolbook" panose="02040604050505020304" pitchFamily="18" charset="0"/>
              </a:rPr>
              <a:t>FORMELE  COMUNICĂRII</a:t>
            </a:r>
            <a:endParaRPr lang="ro-RO" sz="2800" b="1">
              <a:latin typeface="Century Schoolbook" panose="02040604050505020304" pitchFamily="18" charset="0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stura corpului comunicÄ :                                     Ã®nclinat pe scaun spre                                    ..."/>
          <p:cNvPicPr/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043608" y="692696"/>
            <a:ext cx="6912767" cy="4900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MUNICAREA NONVERBALAModul de miÅcare a corpului caracterizat de :â¢ miÅcÄri laterale - buni comunicatori;â¢ miÅcÄri faÅ£Ä-s..."/>
          <p:cNvPicPr/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043608" y="692696"/>
            <a:ext cx="7128791" cy="4900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MUNICAREA NONVERBALA                                Expresia feÅ£ei   (1)    Mimicaâ¢   fruntea Ã®ncruntatÄ - preocupare, m..."/>
          <p:cNvPicPr/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755576" y="548680"/>
            <a:ext cx="7200799" cy="504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0</TotalTime>
  <Words>18383</Words>
  <Application>WPS Presentation</Application>
  <PresentationFormat>On-screen Show (4:3)</PresentationFormat>
  <Paragraphs>401</Paragraphs>
  <Slides>38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38</vt:i4>
      </vt:variant>
    </vt:vector>
  </HeadingPairs>
  <TitlesOfParts>
    <vt:vector size="58" baseType="lpstr">
      <vt:lpstr>Arial</vt:lpstr>
      <vt:lpstr>SimSun</vt:lpstr>
      <vt:lpstr>Wingdings</vt:lpstr>
      <vt:lpstr>Wingdings 2</vt:lpstr>
      <vt:lpstr>Verdana</vt:lpstr>
      <vt:lpstr>Century Schoolbook</vt:lpstr>
      <vt:lpstr>Monotype Corsiva</vt:lpstr>
      <vt:lpstr>Times New Roman</vt:lpstr>
      <vt:lpstr>Gill Sans MT</vt:lpstr>
      <vt:lpstr>Microsoft YaHei</vt:lpstr>
      <vt:lpstr/>
      <vt:lpstr>Arial Unicode MS</vt:lpstr>
      <vt:lpstr>Calibri</vt:lpstr>
      <vt:lpstr>Tahoma</vt:lpstr>
      <vt:lpstr>Miriam</vt:lpstr>
      <vt:lpstr>Calibri</vt:lpstr>
      <vt:lpstr>Verdana</vt:lpstr>
      <vt:lpstr>Constantia</vt:lpstr>
      <vt:lpstr>Iskoola Pota</vt:lpstr>
      <vt:lpstr>Solstice</vt:lpstr>
      <vt:lpstr>PowerPoint 演示文稿</vt:lpstr>
      <vt:lpstr>PowerPoint 演示文稿</vt:lpstr>
      <vt:lpstr>PowerPoint 演示文稿</vt:lpstr>
      <vt:lpstr>PowerPoint 演示文稿</vt:lpstr>
      <vt:lpstr>  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DINAMICA ŞEDINŢELOR</vt:lpstr>
      <vt:lpstr>FRAZE COMUNE PE CARE LE AUZIM ÎN ȘEDINȚE</vt:lpstr>
      <vt:lpstr>SOLUȚII SALVATOARE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Comunicarea</dc:title>
  <dc:creator>Stefan</dc:creator>
  <dc:subject>Dirigentie</dc:subject>
  <cp:lastModifiedBy>user</cp:lastModifiedBy>
  <cp:revision>49</cp:revision>
  <dcterms:created xsi:type="dcterms:W3CDTF">2011-05-05T18:22:00Z</dcterms:created>
  <dcterms:modified xsi:type="dcterms:W3CDTF">2019-04-09T08:37:11Z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1033-10.2.0.7635</vt:lpwstr>
  </property>
</Properties>
</file>